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58" r:id="rId2"/>
    <p:sldId id="259" r:id="rId3"/>
  </p:sldIdLst>
  <p:sldSz cx="9372600" cy="7315200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29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F199"/>
    <a:srgbClr val="003300"/>
    <a:srgbClr val="006600"/>
    <a:srgbClr val="DDFBAD"/>
    <a:srgbClr val="0000FF"/>
    <a:srgbClr val="008000"/>
    <a:srgbClr val="EAEAEA"/>
    <a:srgbClr val="9900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4671" autoAdjust="0"/>
  </p:normalViewPr>
  <p:slideViewPr>
    <p:cSldViewPr snapToObjects="1">
      <p:cViewPr>
        <p:scale>
          <a:sx n="80" d="100"/>
          <a:sy n="80" d="100"/>
        </p:scale>
        <p:origin x="2196" y="144"/>
      </p:cViewPr>
      <p:guideLst>
        <p:guide orient="horz" pos="2304"/>
        <p:guide pos="29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28971" cy="35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9" tIns="45855" rIns="91709" bIns="4585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838" y="0"/>
            <a:ext cx="4028971" cy="35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9" tIns="45855" rIns="91709" bIns="4585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58287"/>
            <a:ext cx="4028971" cy="35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9" tIns="45855" rIns="91709" bIns="4585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838" y="6658287"/>
            <a:ext cx="4028971" cy="35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9" tIns="45855" rIns="91709" bIns="4585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D877B8F-E6A3-4030-B640-F66F60E2F5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3192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3263" y="2271713"/>
            <a:ext cx="7966075" cy="156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6525" y="4144963"/>
            <a:ext cx="6559550" cy="18700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A5812-952A-48CA-B8DD-C4894A72D4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69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6D564-259F-4640-8408-88E5EE7395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59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6088" y="292100"/>
            <a:ext cx="2109787" cy="6243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6725" y="292100"/>
            <a:ext cx="6176963" cy="6243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28B84-DC4B-4C27-9760-EEFF34B8EF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293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602AF-CD06-452E-A23D-0152CC295D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4082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5" y="4700588"/>
            <a:ext cx="7967663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3100388"/>
            <a:ext cx="7967663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B186A-F8BE-40A3-A4C9-7F4BC38886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46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1706563"/>
            <a:ext cx="4143375" cy="4829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706563"/>
            <a:ext cx="4143375" cy="4829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87FCA-EAB8-4055-8984-A7664026ED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53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93688"/>
            <a:ext cx="843597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1636713"/>
            <a:ext cx="4141787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2319338"/>
            <a:ext cx="4141787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0913" y="1636713"/>
            <a:ext cx="41433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0913" y="2319338"/>
            <a:ext cx="41433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BEFB4-CE37-4079-8DD9-5A655CF846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93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4671B-2F31-445B-9F7A-5FB7613472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156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48454-B726-4F7F-8AF9-3D12F25D23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056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90513"/>
            <a:ext cx="3084512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3950" y="290513"/>
            <a:ext cx="5240338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313" y="1530350"/>
            <a:ext cx="3084512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F1944-5952-4157-A710-21377C5ABF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864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6738" y="5121275"/>
            <a:ext cx="5624512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36738" y="654050"/>
            <a:ext cx="5624512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6738" y="5724525"/>
            <a:ext cx="5624512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BFE88-8DC2-4CC4-AD31-848F7396DA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056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292100"/>
            <a:ext cx="84391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4" tIns="46442" rIns="92884" bIns="464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706563"/>
            <a:ext cx="843915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4" tIns="46442" rIns="92884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6725" y="6662738"/>
            <a:ext cx="21907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4" tIns="46442" rIns="92884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662738"/>
            <a:ext cx="29718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4" tIns="46442" rIns="92884" bIns="46442" numCol="1" anchor="t" anchorCtr="0" compatLnSpc="1">
            <a:prstTxWarp prst="textNoShape">
              <a:avLst/>
            </a:prstTxWarp>
          </a:bodyPr>
          <a:lstStyle>
            <a:lvl1pPr algn="ctr" defTabSz="928688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5125" y="6662738"/>
            <a:ext cx="21907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4" tIns="46442" rIns="92884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400"/>
            </a:lvl1pPr>
          </a:lstStyle>
          <a:p>
            <a:pPr>
              <a:defRPr/>
            </a:pPr>
            <a:fld id="{050C0E7D-734B-4C6B-871E-F986BFA020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28688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28688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2pPr>
      <a:lvl3pPr algn="ctr" defTabSz="928688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3pPr>
      <a:lvl4pPr algn="ctr" defTabSz="928688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4pPr>
      <a:lvl5pPr algn="ctr" defTabSz="928688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5pPr>
      <a:lvl6pPr marL="457200" algn="ctr" defTabSz="928688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6pPr>
      <a:lvl7pPr marL="914400" algn="ctr" defTabSz="928688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7pPr>
      <a:lvl8pPr marL="1371600" algn="ctr" defTabSz="928688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8pPr>
      <a:lvl9pPr marL="1828800" algn="ctr" defTabSz="928688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9pPr>
    </p:titleStyle>
    <p:bodyStyle>
      <a:lvl1pPr marL="349250" indent="-349250" algn="l" defTabSz="928688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52475" indent="-287338" algn="l" defTabSz="928688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62050" indent="-233363" algn="l" defTabSz="9286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25600" indent="-231775" algn="l" defTabSz="928688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090738" indent="-231775" algn="l" defTabSz="928688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547938" indent="-231775" algn="l" defTabSz="928688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05138" indent="-231775" algn="l" defTabSz="928688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462338" indent="-231775" algn="l" defTabSz="928688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19538" indent="-231775" algn="l" defTabSz="928688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jpg"/><Relationship Id="rId10" Type="http://schemas.openxmlformats.org/officeDocument/2006/relationships/image" Target="../media/image21.jpeg"/><Relationship Id="rId4" Type="http://schemas.openxmlformats.org/officeDocument/2006/relationships/image" Target="../media/image15.jp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2911" y="-144463"/>
            <a:ext cx="2942919" cy="7459663"/>
            <a:chOff x="89206" y="-144463"/>
            <a:chExt cx="2942919" cy="7459663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467210" y="2268462"/>
              <a:ext cx="6054479" cy="2941648"/>
            </a:xfrm>
            <a:prstGeom prst="rect">
              <a:avLst/>
            </a:prstGeom>
          </p:spPr>
        </p:pic>
        <p:sp>
          <p:nvSpPr>
            <p:cNvPr id="2085" name="Line 494"/>
            <p:cNvSpPr>
              <a:spLocks noChangeShapeType="1"/>
            </p:cNvSpPr>
            <p:nvPr/>
          </p:nvSpPr>
          <p:spPr bwMode="auto">
            <a:xfrm flipH="1">
              <a:off x="2976563" y="0"/>
              <a:ext cx="55562" cy="731520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dash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8" name="Line 1393"/>
            <p:cNvSpPr>
              <a:spLocks noChangeShapeType="1"/>
            </p:cNvSpPr>
            <p:nvPr/>
          </p:nvSpPr>
          <p:spPr bwMode="auto">
            <a:xfrm flipH="1">
              <a:off x="1165637" y="-7938"/>
              <a:ext cx="55563" cy="731520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dash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AutoShape 4" descr="Twitter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080" name="Group 2079"/>
            <p:cNvGrpSpPr/>
            <p:nvPr/>
          </p:nvGrpSpPr>
          <p:grpSpPr>
            <a:xfrm>
              <a:off x="307975" y="143674"/>
              <a:ext cx="2326313" cy="7039654"/>
              <a:chOff x="307975" y="143674"/>
              <a:chExt cx="2326313" cy="7039654"/>
            </a:xfrm>
          </p:grpSpPr>
          <p:grpSp>
            <p:nvGrpSpPr>
              <p:cNvPr id="15" name="Group 14"/>
              <p:cNvGrpSpPr/>
              <p:nvPr/>
            </p:nvGrpSpPr>
            <p:grpSpPr>
              <a:xfrm rot="16200000">
                <a:off x="908216" y="-199801"/>
                <a:ext cx="1382596" cy="2069545"/>
                <a:chOff x="275960" y="422009"/>
                <a:chExt cx="1382596" cy="2069545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313825" y="422009"/>
                  <a:ext cx="764953" cy="338554"/>
                </a:xfrm>
                <a:prstGeom prst="rect">
                  <a:avLst/>
                </a:prstGeom>
                <a:solidFill>
                  <a:srgbClr val="DDFBAD"/>
                </a:solidFill>
                <a:ln>
                  <a:solidFill>
                    <a:schemeClr val="tx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800" dirty="0"/>
                    <a:t>M</a:t>
                  </a:r>
                  <a:r>
                    <a:rPr lang="en-US" sz="800" dirty="0" smtClean="0"/>
                    <a:t>embership</a:t>
                  </a:r>
                </a:p>
                <a:p>
                  <a:r>
                    <a:rPr lang="en-US" sz="800" dirty="0" smtClean="0"/>
                    <a:t>Login/sign in</a:t>
                  </a:r>
                </a:p>
              </p:txBody>
            </p:sp>
            <p:grpSp>
              <p:nvGrpSpPr>
                <p:cNvPr id="13" name="Group 12"/>
                <p:cNvGrpSpPr/>
                <p:nvPr/>
              </p:nvGrpSpPr>
              <p:grpSpPr>
                <a:xfrm>
                  <a:off x="275960" y="819132"/>
                  <a:ext cx="1382596" cy="1672422"/>
                  <a:chOff x="275960" y="819132"/>
                  <a:chExt cx="1382596" cy="1672422"/>
                </a:xfrm>
              </p:grpSpPr>
              <p:sp>
                <p:nvSpPr>
                  <p:cNvPr id="32" name="Text Box 27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9844" y="819132"/>
                    <a:ext cx="1368712" cy="463123"/>
                  </a:xfrm>
                  <a:prstGeom prst="rect">
                    <a:avLst/>
                  </a:prstGeom>
                  <a:solidFill>
                    <a:srgbClr val="DDFBAD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92884" tIns="46442" rIns="92884" bIns="46442">
                    <a:spAutoFit/>
                  </a:bodyPr>
                  <a:lstStyle>
                    <a:lvl1pPr defTabSz="928688" eaLnBrk="0" hangingPunct="0">
                      <a:spcBef>
                        <a:spcPct val="20000"/>
                      </a:spcBef>
                      <a:buChar char="•"/>
                      <a:defRPr sz="33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465138" indent="-287338" defTabSz="928688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928688" indent="-233363" defTabSz="928688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393825" indent="-231775" defTabSz="928688" eaLnBrk="0" hangingPunct="0">
                      <a:spcBef>
                        <a:spcPct val="20000"/>
                      </a:spcBef>
                      <a:buChar char="–"/>
                      <a:defRPr sz="21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1858963" indent="-231775" defTabSz="928688" eaLnBrk="0" hangingPunct="0">
                      <a:spcBef>
                        <a:spcPct val="20000"/>
                      </a:spcBef>
                      <a:buChar char="»"/>
                      <a:defRPr sz="21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316163" indent="-231775" defTabSz="928688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1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773363" indent="-231775" defTabSz="928688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1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230563" indent="-231775" defTabSz="928688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1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687763" indent="-231775" defTabSz="928688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1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800" dirty="0" smtClean="0"/>
                      <a:t>Function </a:t>
                    </a:r>
                    <a:r>
                      <a:rPr lang="en-US" altLang="en-US" sz="800" i="1" dirty="0" smtClean="0"/>
                      <a:t>overview, work progress, usages, and </a:t>
                    </a:r>
                    <a:r>
                      <a:rPr lang="en-US" altLang="en-US" sz="800" i="1" dirty="0" err="1" smtClean="0"/>
                      <a:t>CottonGen</a:t>
                    </a:r>
                    <a:r>
                      <a:rPr lang="en-US" altLang="en-US" sz="800" i="1" dirty="0" smtClean="0"/>
                      <a:t> presentations </a:t>
                    </a:r>
                    <a:endParaRPr lang="en-US" altLang="en-US" sz="800" i="1" dirty="0"/>
                  </a:p>
                </p:txBody>
              </p:sp>
              <p:grpSp>
                <p:nvGrpSpPr>
                  <p:cNvPr id="5" name="Group 4"/>
                  <p:cNvGrpSpPr/>
                  <p:nvPr/>
                </p:nvGrpSpPr>
                <p:grpSpPr>
                  <a:xfrm>
                    <a:off x="275960" y="1356087"/>
                    <a:ext cx="1373453" cy="1135467"/>
                    <a:chOff x="275960" y="1356087"/>
                    <a:chExt cx="1373453" cy="1135467"/>
                  </a:xfrm>
                </p:grpSpPr>
                <p:sp>
                  <p:nvSpPr>
                    <p:cNvPr id="33" name="Text Box 27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9844" y="1356087"/>
                      <a:ext cx="1359569" cy="340012"/>
                    </a:xfrm>
                    <a:prstGeom prst="rect">
                      <a:avLst/>
                    </a:prstGeom>
                    <a:solidFill>
                      <a:srgbClr val="DDFBAD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92884" tIns="46442" rIns="92884" bIns="46442">
                      <a:spAutoFit/>
                    </a:bodyPr>
                    <a:lstStyle>
                      <a:lvl1pPr defTabSz="928688" eaLnBrk="0" hangingPunct="0">
                        <a:spcBef>
                          <a:spcPct val="20000"/>
                        </a:spcBef>
                        <a:buChar char="•"/>
                        <a:defRPr sz="33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65138" indent="-287338" defTabSz="928688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28688" indent="-233363" defTabSz="928688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93825" indent="-231775" defTabSz="928688" eaLnBrk="0" hangingPunct="0">
                        <a:spcBef>
                          <a:spcPct val="20000"/>
                        </a:spcBef>
                        <a:buChar char="–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58963" indent="-231775" defTabSz="928688" eaLnBrk="0" hangingPunct="0">
                        <a:spcBef>
                          <a:spcPct val="20000"/>
                        </a:spcBef>
                        <a:buChar char="»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316163" indent="-231775" defTabSz="9286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73363" indent="-231775" defTabSz="9286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30563" indent="-231775" defTabSz="9286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87763" indent="-231775" defTabSz="9286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800" dirty="0" smtClean="0"/>
                        <a:t>ICGI home, membership &amp; mailing list achieves</a:t>
                      </a:r>
                      <a:endParaRPr lang="en-US" altLang="en-US" sz="800" dirty="0"/>
                    </a:p>
                  </p:txBody>
                </p:sp>
                <p:grpSp>
                  <p:nvGrpSpPr>
                    <p:cNvPr id="4" name="Group 3"/>
                    <p:cNvGrpSpPr/>
                    <p:nvPr/>
                  </p:nvGrpSpPr>
                  <p:grpSpPr>
                    <a:xfrm>
                      <a:off x="275960" y="1752479"/>
                      <a:ext cx="1217000" cy="739075"/>
                      <a:chOff x="275960" y="1752479"/>
                      <a:chExt cx="1217000" cy="739075"/>
                    </a:xfrm>
                  </p:grpSpPr>
                  <p:sp>
                    <p:nvSpPr>
                      <p:cNvPr id="34" name="TextBox 33"/>
                      <p:cNvSpPr txBox="1"/>
                      <p:nvPr/>
                    </p:nvSpPr>
                    <p:spPr>
                      <a:xfrm>
                        <a:off x="275960" y="1752479"/>
                        <a:ext cx="1217000" cy="338554"/>
                      </a:xfrm>
                      <a:prstGeom prst="rect">
                        <a:avLst/>
                      </a:prstGeom>
                      <a:solidFill>
                        <a:srgbClr val="DDFBAD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800" dirty="0" smtClean="0"/>
                          <a:t>Browse or search data</a:t>
                        </a:r>
                      </a:p>
                      <a:p>
                        <a:r>
                          <a:rPr lang="en-US" sz="800" dirty="0"/>
                          <a:t>v</a:t>
                        </a:r>
                        <a:r>
                          <a:rPr lang="en-US" sz="800" dirty="0" smtClean="0"/>
                          <a:t>ia implemented tools</a:t>
                        </a:r>
                        <a:endParaRPr lang="en-US" sz="800" dirty="0"/>
                      </a:p>
                    </p:txBody>
                  </p:sp>
                  <p:sp>
                    <p:nvSpPr>
                      <p:cNvPr id="36" name="Rectangle 35"/>
                      <p:cNvSpPr/>
                      <p:nvPr/>
                    </p:nvSpPr>
                    <p:spPr>
                      <a:xfrm>
                        <a:off x="289843" y="2153000"/>
                        <a:ext cx="746995" cy="338554"/>
                      </a:xfrm>
                      <a:prstGeom prst="rect">
                        <a:avLst/>
                      </a:prstGeom>
                      <a:solidFill>
                        <a:srgbClr val="DDFBAD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r>
                          <a:rPr lang="en-US" sz="800" dirty="0" smtClean="0"/>
                          <a:t>Search database</a:t>
                        </a:r>
                        <a:endParaRPr lang="en-US" sz="800" dirty="0"/>
                      </a:p>
                    </p:txBody>
                  </p:sp>
                </p:grpSp>
              </p:grpSp>
            </p:grpSp>
          </p:grpSp>
          <p:grpSp>
            <p:nvGrpSpPr>
              <p:cNvPr id="29" name="Group 28"/>
              <p:cNvGrpSpPr/>
              <p:nvPr/>
            </p:nvGrpSpPr>
            <p:grpSpPr>
              <a:xfrm>
                <a:off x="495383" y="6130058"/>
                <a:ext cx="1738378" cy="1053270"/>
                <a:chOff x="255891" y="6108286"/>
                <a:chExt cx="1738378" cy="1053270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 rot="16200000">
                  <a:off x="831685" y="5998971"/>
                  <a:ext cx="1053270" cy="1271899"/>
                  <a:chOff x="179812" y="5686588"/>
                  <a:chExt cx="1053270" cy="1271899"/>
                </a:xfrm>
              </p:grpSpPr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180536" y="6373712"/>
                    <a:ext cx="1052546" cy="584775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800" dirty="0" smtClean="0"/>
                      <a:t>Data downloads &amp; submissions,</a:t>
                    </a:r>
                  </a:p>
                  <a:p>
                    <a:r>
                      <a:rPr lang="en-US" sz="800" dirty="0" smtClean="0"/>
                      <a:t>Or browse Data in CottonGen</a:t>
                    </a:r>
                    <a:endParaRPr lang="en-US" sz="800" dirty="0"/>
                  </a:p>
                </p:txBody>
              </p:sp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179812" y="5686588"/>
                    <a:ext cx="938081" cy="584775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800" dirty="0"/>
                      <a:t>L</a:t>
                    </a:r>
                    <a:r>
                      <a:rPr lang="en-US" sz="800" dirty="0" smtClean="0"/>
                      <a:t>inks to  major species &amp;</a:t>
                    </a:r>
                  </a:p>
                  <a:p>
                    <a:r>
                      <a:rPr lang="en-US" sz="800" dirty="0" smtClean="0"/>
                      <a:t>Species specific summaries</a:t>
                    </a:r>
                    <a:endParaRPr lang="en-US" sz="800" dirty="0"/>
                  </a:p>
                </p:txBody>
              </p:sp>
            </p:grpSp>
            <p:sp>
              <p:nvSpPr>
                <p:cNvPr id="30" name="TextBox 29"/>
                <p:cNvSpPr txBox="1"/>
                <p:nvPr/>
              </p:nvSpPr>
              <p:spPr>
                <a:xfrm rot="16200000">
                  <a:off x="3713" y="6570822"/>
                  <a:ext cx="842909" cy="338554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/>
                    <a:t>Click  to return</a:t>
                  </a:r>
                </a:p>
                <a:p>
                  <a:r>
                    <a:rPr lang="en-US" sz="800" dirty="0" smtClean="0"/>
                    <a:t>Home </a:t>
                  </a:r>
                  <a:r>
                    <a:rPr lang="en-US" sz="800" dirty="0"/>
                    <a:t>P</a:t>
                  </a:r>
                  <a:r>
                    <a:rPr lang="en-US" sz="800" dirty="0" smtClean="0"/>
                    <a:t>age</a:t>
                  </a:r>
                  <a:endParaRPr lang="en-US" sz="800" dirty="0"/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 bwMode="auto">
              <a:xfrm flipH="1">
                <a:off x="329079" y="1488405"/>
                <a:ext cx="574217" cy="52329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Straight Connector 48"/>
              <p:cNvCxnSpPr/>
              <p:nvPr/>
            </p:nvCxnSpPr>
            <p:spPr bwMode="auto">
              <a:xfrm flipH="1">
                <a:off x="307975" y="1512387"/>
                <a:ext cx="1117014" cy="150514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 flipH="1">
                <a:off x="307976" y="1526270"/>
                <a:ext cx="1530857" cy="194845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Straight Connector 51"/>
              <p:cNvCxnSpPr/>
              <p:nvPr/>
            </p:nvCxnSpPr>
            <p:spPr bwMode="auto">
              <a:xfrm flipH="1">
                <a:off x="307976" y="1526270"/>
                <a:ext cx="1925790" cy="2265749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Straight Connector 54"/>
              <p:cNvCxnSpPr/>
              <p:nvPr/>
            </p:nvCxnSpPr>
            <p:spPr bwMode="auto">
              <a:xfrm flipH="1">
                <a:off x="307975" y="1512387"/>
                <a:ext cx="2326313" cy="262668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>
                <a:off x="307975" y="6334397"/>
                <a:ext cx="187407" cy="2485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" name="Straight Connector 63"/>
              <p:cNvCxnSpPr/>
              <p:nvPr/>
            </p:nvCxnSpPr>
            <p:spPr bwMode="auto">
              <a:xfrm>
                <a:off x="307975" y="5120193"/>
                <a:ext cx="1238663" cy="112505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Straight Connector 66"/>
              <p:cNvCxnSpPr/>
              <p:nvPr/>
            </p:nvCxnSpPr>
            <p:spPr bwMode="auto">
              <a:xfrm>
                <a:off x="307975" y="4755359"/>
                <a:ext cx="1925791" cy="137469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7" name="Group 6"/>
          <p:cNvGrpSpPr/>
          <p:nvPr/>
        </p:nvGrpSpPr>
        <p:grpSpPr>
          <a:xfrm>
            <a:off x="3223276" y="365796"/>
            <a:ext cx="2834609" cy="6601383"/>
            <a:chOff x="3314715" y="538945"/>
            <a:chExt cx="2834609" cy="6601383"/>
          </a:xfrm>
        </p:grpSpPr>
        <p:sp>
          <p:nvSpPr>
            <p:cNvPr id="2083" name="Rectangle 463"/>
            <p:cNvSpPr>
              <a:spLocks noChangeArrowheads="1"/>
            </p:cNvSpPr>
            <p:nvPr/>
          </p:nvSpPr>
          <p:spPr bwMode="auto">
            <a:xfrm>
              <a:off x="3433656" y="538945"/>
              <a:ext cx="2377414" cy="309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884" tIns="46442" rIns="92884" bIns="46442">
              <a:spAutoFit/>
            </a:bodyPr>
            <a:lstStyle>
              <a:lvl1pPr defTabSz="928688" eaLnBrk="0" hangingPunct="0">
                <a:spcBef>
                  <a:spcPct val="20000"/>
                </a:spcBef>
                <a:buChar char="•"/>
                <a:defRPr sz="3300">
                  <a:solidFill>
                    <a:schemeClr val="tx1"/>
                  </a:solidFill>
                  <a:latin typeface="Arial" charset="0"/>
                </a:defRPr>
              </a:lvl1pPr>
              <a:lvl2pPr marL="465138" indent="-287338" defTabSz="928688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928688" indent="-233363" defTabSz="928688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393825" indent="-231775" defTabSz="928688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1858963" indent="-231775" defTabSz="928688" eaLnBrk="0" hangingPunct="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316163" indent="-231775" defTabSz="9286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773363" indent="-231775" defTabSz="9286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230563" indent="-231775" defTabSz="9286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687763" indent="-231775" defTabSz="9286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None/>
              </a:pPr>
              <a:r>
                <a:rPr lang="en-US" sz="1400" b="1" dirty="0" smtClean="0"/>
                <a:t>FUTURE </a:t>
              </a:r>
              <a:r>
                <a:rPr lang="en-US" sz="1400" b="1" dirty="0"/>
                <a:t>WORK </a:t>
              </a:r>
              <a:endPara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314715" y="929697"/>
              <a:ext cx="283460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/>
                <a:t>Add 63K SNP array genotype data and make it </a:t>
              </a:r>
              <a:r>
                <a:rPr lang="en-US" sz="1200" dirty="0" smtClean="0"/>
                <a:t>searchable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/>
                <a:t>Add more curated QTL and trait </a:t>
              </a:r>
              <a:r>
                <a:rPr lang="en-US" sz="1200" dirty="0" smtClean="0"/>
                <a:t>data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/>
                <a:t>Release the </a:t>
              </a:r>
              <a:r>
                <a:rPr lang="en-US" sz="1200" dirty="0" smtClean="0"/>
                <a:t>comprehensive Breeding </a:t>
              </a:r>
              <a:r>
                <a:rPr lang="en-US" sz="1200" dirty="0"/>
                <a:t>Information Management System (BIMS</a:t>
              </a:r>
              <a:r>
                <a:rPr lang="en-US" sz="1200" dirty="0" smtClean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/>
                <a:t>Add the National Cotton Variety Test (NCVT) </a:t>
              </a:r>
              <a:r>
                <a:rPr lang="en-US" sz="1200" dirty="0" smtClean="0"/>
                <a:t>data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/>
                <a:t>Further develop </a:t>
              </a:r>
              <a:r>
                <a:rPr lang="en-US" sz="1200" dirty="0" smtClean="0"/>
                <a:t>data-mining  </a:t>
              </a:r>
              <a:r>
                <a:rPr lang="en-US" sz="1200" dirty="0"/>
                <a:t>resources for both basic  and translational </a:t>
              </a:r>
              <a:r>
                <a:rPr lang="en-US" sz="1200" dirty="0" smtClean="0"/>
                <a:t>scientists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82244" y="3988215"/>
              <a:ext cx="19511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PROJECT </a:t>
              </a:r>
              <a:r>
                <a:rPr lang="en-US" sz="1400" b="1" dirty="0"/>
                <a:t>SUPPORT</a:t>
              </a:r>
              <a:endParaRPr lang="en-US" sz="1400" dirty="0"/>
            </a:p>
          </p:txBody>
        </p:sp>
        <p:pic>
          <p:nvPicPr>
            <p:cNvPr id="38" name="Picture 524" descr="ARS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6165" y="5756101"/>
              <a:ext cx="527554" cy="370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525" descr="USDA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3128" y="5680867"/>
              <a:ext cx="606418" cy="435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6154" y="4508846"/>
              <a:ext cx="725807" cy="547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9251" y="4481383"/>
              <a:ext cx="547951" cy="547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899" y="5711606"/>
              <a:ext cx="1002952" cy="414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3087" y="5224956"/>
              <a:ext cx="1035068" cy="35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089" y="5221252"/>
              <a:ext cx="1428870" cy="356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3"/>
            <p:cNvSpPr txBox="1"/>
            <p:nvPr/>
          </p:nvSpPr>
          <p:spPr>
            <a:xfrm>
              <a:off x="3456899" y="6309331"/>
              <a:ext cx="26642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/>
                <a:t>The Cotton Community</a:t>
              </a:r>
              <a:br>
                <a:rPr lang="en-US" sz="1200" dirty="0" smtClean="0"/>
              </a:br>
              <a:r>
                <a:rPr lang="en-US" sz="1200" dirty="0" smtClean="0"/>
                <a:t>The </a:t>
              </a:r>
              <a:r>
                <a:rPr lang="en-US" sz="1200" dirty="0" err="1" smtClean="0"/>
                <a:t>CottonGen</a:t>
              </a:r>
              <a:r>
                <a:rPr lang="en-US" sz="1200" dirty="0" smtClean="0"/>
                <a:t> Steering Committee</a:t>
              </a:r>
            </a:p>
            <a:p>
              <a:r>
                <a:rPr lang="en-US" sz="1200" dirty="0" smtClean="0"/>
                <a:t>The </a:t>
              </a:r>
              <a:r>
                <a:rPr lang="en-US" sz="1200" dirty="0" err="1" smtClean="0"/>
                <a:t>Tripal</a:t>
              </a:r>
              <a:r>
                <a:rPr lang="en-US" sz="1200" dirty="0" smtClean="0"/>
                <a:t> Developers Community</a:t>
              </a:r>
            </a:p>
            <a:p>
              <a:r>
                <a:rPr lang="en-US" sz="1200" dirty="0" smtClean="0"/>
                <a:t>The Bioinformatics Community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5537" y="4532135"/>
              <a:ext cx="1267535" cy="405611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6332202" y="91479"/>
            <a:ext cx="2993486" cy="7323138"/>
            <a:chOff x="6155079" y="-7938"/>
            <a:chExt cx="2993486" cy="7323138"/>
          </a:xfrm>
        </p:grpSpPr>
        <p:sp>
          <p:nvSpPr>
            <p:cNvPr id="2084" name="Text Box 478"/>
            <p:cNvSpPr txBox="1">
              <a:spLocks noChangeArrowheads="1"/>
            </p:cNvSpPr>
            <p:nvPr/>
          </p:nvSpPr>
          <p:spPr bwMode="auto">
            <a:xfrm>
              <a:off x="6335194" y="5082194"/>
              <a:ext cx="2811455" cy="1269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884" tIns="46442" rIns="92884" bIns="46442">
              <a:spAutoFit/>
            </a:bodyPr>
            <a:lstStyle>
              <a:lvl1pPr defTabSz="928688" eaLnBrk="0" hangingPunct="0">
                <a:spcBef>
                  <a:spcPct val="20000"/>
                </a:spcBef>
                <a:buChar char="•"/>
                <a:defRPr sz="3300">
                  <a:solidFill>
                    <a:schemeClr val="tx1"/>
                  </a:solidFill>
                  <a:latin typeface="Arial" charset="0"/>
                </a:defRPr>
              </a:lvl1pPr>
              <a:lvl2pPr marL="465138" indent="-287338" defTabSz="928688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928688" indent="-233363" defTabSz="928688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393825" indent="-231775" defTabSz="928688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1858963" indent="-231775" defTabSz="928688" eaLnBrk="0" hangingPunct="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316163" indent="-231775" defTabSz="9286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773363" indent="-231775" defTabSz="9286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230563" indent="-231775" defTabSz="9286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687763" indent="-231775" defTabSz="9286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None/>
              </a:pPr>
              <a:r>
                <a:rPr lang="en-US" sz="1400" dirty="0" smtClean="0"/>
                <a:t>For </a:t>
              </a:r>
              <a:r>
                <a:rPr lang="en-US" sz="1400" dirty="0"/>
                <a:t>more information contact</a:t>
              </a:r>
              <a:r>
                <a:rPr lang="en-US" sz="1400" dirty="0" smtClean="0"/>
                <a:t>:</a:t>
              </a:r>
            </a:p>
            <a:p>
              <a:pPr>
                <a:buNone/>
              </a:pPr>
              <a:endParaRPr lang="en-US" sz="1000" dirty="0"/>
            </a:p>
            <a:p>
              <a:pPr>
                <a:buNone/>
              </a:pPr>
              <a:r>
                <a:rPr lang="en-US" sz="1400" dirty="0" smtClean="0"/>
                <a:t>www.cottongen.org/contact</a:t>
              </a:r>
              <a:endParaRPr lang="en-US" sz="1400" dirty="0"/>
            </a:p>
            <a:p>
              <a:pPr>
                <a:buNone/>
              </a:pPr>
              <a:r>
                <a:rPr lang="en-US" sz="1400" dirty="0"/>
                <a:t>Dorrie Main (dorrie@wsu.edu) </a:t>
              </a:r>
            </a:p>
            <a:p>
              <a:pPr>
                <a:buNone/>
              </a:pPr>
              <a:r>
                <a:rPr lang="en-US" sz="1400" dirty="0" smtClean="0"/>
                <a:t>Jing Yu (jing.yu@wsu.edu</a:t>
              </a:r>
              <a:r>
                <a:rPr lang="en-US" sz="1400" dirty="0"/>
                <a:t>)</a:t>
              </a:r>
              <a:endParaRPr lang="en-US" altLang="en-US" sz="140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2116" name="Rectangle 1391"/>
            <p:cNvSpPr>
              <a:spLocks noChangeArrowheads="1"/>
            </p:cNvSpPr>
            <p:nvPr/>
          </p:nvSpPr>
          <p:spPr bwMode="auto">
            <a:xfrm>
              <a:off x="6318683" y="1188938"/>
              <a:ext cx="2652837" cy="1554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928688" eaLnBrk="0" hangingPunct="0">
                <a:spcBef>
                  <a:spcPct val="20000"/>
                </a:spcBef>
                <a:buChar char="•"/>
                <a:defRPr sz="3300">
                  <a:solidFill>
                    <a:schemeClr val="tx1"/>
                  </a:solidFill>
                  <a:latin typeface="Arial" charset="0"/>
                </a:defRPr>
              </a:lvl1pPr>
              <a:lvl2pPr marL="752475" indent="-287338" defTabSz="928688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62050" indent="-233363" defTabSz="928688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25600" indent="-231775" defTabSz="928688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90738" indent="-231775" defTabSz="928688" eaLnBrk="0" hangingPunct="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47938" indent="-231775" defTabSz="9286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3005138" indent="-231775" defTabSz="9286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62338" indent="-231775" defTabSz="9286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919538" indent="-231775" defTabSz="9286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None/>
              </a:pPr>
              <a:r>
                <a:rPr lang="en-US" sz="1900" dirty="0"/>
                <a:t>Genomic, Genetic and Breeding Resources for Cotton Research</a:t>
              </a:r>
              <a:br>
                <a:rPr lang="en-US" sz="1900" dirty="0"/>
              </a:br>
              <a:r>
                <a:rPr lang="en-US" sz="1900" dirty="0"/>
                <a:t>Discovery and Crop Improvement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5079" y="302537"/>
              <a:ext cx="2993486" cy="79272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9623" y="6484203"/>
              <a:ext cx="401471" cy="40147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618239" y="6503925"/>
              <a:ext cx="20775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@CottonGen_news</a:t>
              </a:r>
              <a:endParaRPr 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19061" y="4640141"/>
              <a:ext cx="25332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 smtClean="0"/>
                <a:t>WWW.COTTONGEN.ORG</a:t>
              </a:r>
              <a:r>
                <a:rPr lang="en-US" sz="1600" dirty="0" smtClean="0"/>
                <a:t> </a:t>
              </a:r>
              <a:endParaRPr lang="en-US" sz="1600" dirty="0"/>
            </a:p>
          </p:txBody>
        </p:sp>
        <p:sp>
          <p:nvSpPr>
            <p:cNvPr id="2086" name="Line 495"/>
            <p:cNvSpPr>
              <a:spLocks noChangeShapeType="1"/>
            </p:cNvSpPr>
            <p:nvPr/>
          </p:nvSpPr>
          <p:spPr bwMode="auto">
            <a:xfrm>
              <a:off x="6332538" y="0"/>
              <a:ext cx="1587" cy="731520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dash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7" name="Line 1392"/>
            <p:cNvSpPr>
              <a:spLocks noChangeShapeType="1"/>
            </p:cNvSpPr>
            <p:nvPr/>
          </p:nvSpPr>
          <p:spPr bwMode="auto">
            <a:xfrm>
              <a:off x="7978775" y="-7938"/>
              <a:ext cx="1588" cy="731520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dash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1188" y="2519668"/>
              <a:ext cx="2540000" cy="2235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21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11"/>
          <p:cNvSpPr txBox="1"/>
          <p:nvPr/>
        </p:nvSpPr>
        <p:spPr>
          <a:xfrm>
            <a:off x="150717" y="200637"/>
            <a:ext cx="1537235" cy="446276"/>
          </a:xfrm>
          <a:prstGeom prst="rect">
            <a:avLst/>
          </a:prstGeom>
          <a:solidFill>
            <a:srgbClr val="003300"/>
          </a:solidFill>
          <a:ln w="158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Web Site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www.cottongen.org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87" name="Rectangle 186"/>
          <p:cNvSpPr/>
          <p:nvPr/>
        </p:nvSpPr>
        <p:spPr bwMode="auto">
          <a:xfrm>
            <a:off x="1394496" y="2051715"/>
            <a:ext cx="586913" cy="11386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2" name="Rectangle 241"/>
          <p:cNvSpPr/>
          <p:nvPr/>
        </p:nvSpPr>
        <p:spPr bwMode="auto">
          <a:xfrm>
            <a:off x="6432921" y="1564611"/>
            <a:ext cx="586913" cy="11386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4" name="Picture 1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447" y="804672"/>
            <a:ext cx="2883653" cy="2556081"/>
          </a:xfrm>
          <a:prstGeom prst="rect">
            <a:avLst/>
          </a:prstGeom>
          <a:ln>
            <a:solidFill>
              <a:srgbClr val="006600"/>
            </a:solidFill>
          </a:ln>
        </p:spPr>
      </p:pic>
      <p:sp>
        <p:nvSpPr>
          <p:cNvPr id="239" name="TextBox 238"/>
          <p:cNvSpPr txBox="1"/>
          <p:nvPr/>
        </p:nvSpPr>
        <p:spPr>
          <a:xfrm>
            <a:off x="7528684" y="782176"/>
            <a:ext cx="960519" cy="230832"/>
          </a:xfrm>
          <a:prstGeom prst="rect">
            <a:avLst/>
          </a:prstGeom>
          <a:solidFill>
            <a:srgbClr val="DDFBAD"/>
          </a:solidFill>
          <a:ln w="3810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QTL Overview</a:t>
            </a:r>
            <a:endParaRPr lang="en-US" sz="900" b="1" dirty="0"/>
          </a:p>
        </p:txBody>
      </p:sp>
      <p:sp>
        <p:nvSpPr>
          <p:cNvPr id="246" name="TextBox 245"/>
          <p:cNvSpPr txBox="1"/>
          <p:nvPr/>
        </p:nvSpPr>
        <p:spPr>
          <a:xfrm>
            <a:off x="2113082" y="4998026"/>
            <a:ext cx="1249060" cy="261525"/>
          </a:xfrm>
          <a:prstGeom prst="rect">
            <a:avLst/>
          </a:prstGeom>
          <a:solidFill>
            <a:srgbClr val="DDFBAD"/>
          </a:solidFill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b="1" dirty="0" err="1" smtClean="0"/>
              <a:t>Germplasm</a:t>
            </a:r>
            <a:r>
              <a:rPr lang="en-US" sz="900" b="1" dirty="0" smtClean="0"/>
              <a:t> Images</a:t>
            </a:r>
            <a:endParaRPr lang="en-US" sz="900" b="1" dirty="0"/>
          </a:p>
        </p:txBody>
      </p:sp>
      <p:sp>
        <p:nvSpPr>
          <p:cNvPr id="2" name="Rectangle 1"/>
          <p:cNvSpPr/>
          <p:nvPr/>
        </p:nvSpPr>
        <p:spPr bwMode="auto">
          <a:xfrm>
            <a:off x="6417192" y="1535685"/>
            <a:ext cx="485484" cy="18310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075" y="102902"/>
            <a:ext cx="7448550" cy="6286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27" y="2996391"/>
            <a:ext cx="3618863" cy="3250924"/>
          </a:xfrm>
          <a:prstGeom prst="rect">
            <a:avLst/>
          </a:prstGeom>
          <a:ln>
            <a:solidFill>
              <a:srgbClr val="00660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69" y="5230976"/>
            <a:ext cx="2943856" cy="1880953"/>
          </a:xfrm>
          <a:prstGeom prst="rect">
            <a:avLst/>
          </a:prstGeom>
          <a:ln>
            <a:solidFill>
              <a:srgbClr val="006600"/>
            </a:solidFill>
          </a:ln>
        </p:spPr>
      </p:pic>
      <p:sp>
        <p:nvSpPr>
          <p:cNvPr id="62" name="TextBox 61"/>
          <p:cNvSpPr txBox="1"/>
          <p:nvPr/>
        </p:nvSpPr>
        <p:spPr>
          <a:xfrm>
            <a:off x="150718" y="4978161"/>
            <a:ext cx="1249060" cy="230832"/>
          </a:xfrm>
          <a:prstGeom prst="rect">
            <a:avLst/>
          </a:prstGeom>
          <a:solidFill>
            <a:srgbClr val="DDFBAD"/>
          </a:solidFill>
          <a:ln w="3810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Germplasm Images</a:t>
            </a:r>
            <a:endParaRPr lang="en-US" sz="9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786" y="5436712"/>
            <a:ext cx="5379417" cy="1671411"/>
          </a:xfrm>
          <a:prstGeom prst="rect">
            <a:avLst/>
          </a:prstGeom>
          <a:ln>
            <a:solidFill>
              <a:srgbClr val="006600"/>
            </a:solidFill>
          </a:ln>
        </p:spPr>
      </p:pic>
      <p:sp>
        <p:nvSpPr>
          <p:cNvPr id="247" name="TextBox 246"/>
          <p:cNvSpPr txBox="1"/>
          <p:nvPr/>
        </p:nvSpPr>
        <p:spPr>
          <a:xfrm>
            <a:off x="3104123" y="5211283"/>
            <a:ext cx="1107996" cy="261525"/>
          </a:xfrm>
          <a:prstGeom prst="rect">
            <a:avLst/>
          </a:prstGeom>
          <a:solidFill>
            <a:srgbClr val="DDFBAD"/>
          </a:solidFill>
          <a:ln w="3810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Trait Descriptors</a:t>
            </a:r>
            <a:endParaRPr lang="en-US" sz="9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080" y="5930200"/>
            <a:ext cx="2756464" cy="1181729"/>
          </a:xfrm>
          <a:prstGeom prst="rect">
            <a:avLst/>
          </a:prstGeom>
          <a:ln>
            <a:solidFill>
              <a:srgbClr val="006600"/>
            </a:solidFill>
          </a:ln>
        </p:spPr>
      </p:pic>
      <p:sp>
        <p:nvSpPr>
          <p:cNvPr id="66" name="TextBox 65"/>
          <p:cNvSpPr txBox="1"/>
          <p:nvPr/>
        </p:nvSpPr>
        <p:spPr>
          <a:xfrm>
            <a:off x="6515080" y="5699368"/>
            <a:ext cx="2037737" cy="230832"/>
          </a:xfrm>
          <a:prstGeom prst="rect">
            <a:avLst/>
          </a:prstGeom>
          <a:solidFill>
            <a:srgbClr val="DDFBAD"/>
          </a:solidFill>
          <a:ln w="3810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Trait Descriptor Standard Images </a:t>
            </a:r>
            <a:endParaRPr lang="en-US" sz="900" b="1" dirty="0"/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44" y="825369"/>
            <a:ext cx="5151331" cy="27363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6" name="Picture 175" descr="cmap-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90197" y="1013008"/>
            <a:ext cx="3202575" cy="2838146"/>
          </a:xfrm>
          <a:prstGeom prst="rect">
            <a:avLst/>
          </a:prstGeom>
          <a:ln>
            <a:solidFill>
              <a:srgbClr val="006600"/>
            </a:solidFill>
          </a:ln>
        </p:spPr>
      </p:pic>
      <p:pic>
        <p:nvPicPr>
          <p:cNvPr id="204" name="Content Placeholder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422" y="3586353"/>
            <a:ext cx="2400414" cy="1614046"/>
          </a:xfrm>
          <a:prstGeom prst="rect">
            <a:avLst/>
          </a:prstGeom>
          <a:ln>
            <a:solidFill>
              <a:srgbClr val="006600"/>
            </a:solidFill>
          </a:ln>
        </p:spPr>
      </p:pic>
      <p:sp>
        <p:nvSpPr>
          <p:cNvPr id="243" name="TextBox 242"/>
          <p:cNvSpPr txBox="1"/>
          <p:nvPr/>
        </p:nvSpPr>
        <p:spPr>
          <a:xfrm>
            <a:off x="3783120" y="3414589"/>
            <a:ext cx="768159" cy="261525"/>
          </a:xfrm>
          <a:prstGeom prst="rect">
            <a:avLst/>
          </a:prstGeom>
          <a:solidFill>
            <a:srgbClr val="DDFBAD"/>
          </a:solidFill>
          <a:ln w="3810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CottonCyc</a:t>
            </a:r>
            <a:endParaRPr lang="en-US" sz="9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402" y="3398881"/>
            <a:ext cx="3584223" cy="2226563"/>
          </a:xfrm>
          <a:prstGeom prst="rect">
            <a:avLst/>
          </a:prstGeom>
          <a:ln>
            <a:solidFill>
              <a:srgbClr val="006600"/>
            </a:solidFill>
          </a:ln>
        </p:spPr>
      </p:pic>
      <p:sp>
        <p:nvSpPr>
          <p:cNvPr id="64" name="TextBox 63"/>
          <p:cNvSpPr txBox="1"/>
          <p:nvPr/>
        </p:nvSpPr>
        <p:spPr>
          <a:xfrm>
            <a:off x="5592981" y="3416707"/>
            <a:ext cx="650191" cy="230832"/>
          </a:xfrm>
          <a:prstGeom prst="rect">
            <a:avLst/>
          </a:prstGeom>
          <a:solidFill>
            <a:srgbClr val="DDFBAD"/>
          </a:solidFill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Genome</a:t>
            </a:r>
            <a:endParaRPr lang="en-US" sz="900" b="1" dirty="0"/>
          </a:p>
        </p:txBody>
      </p:sp>
      <p:sp>
        <p:nvSpPr>
          <p:cNvPr id="240" name="TextBox 239"/>
          <p:cNvSpPr txBox="1"/>
          <p:nvPr/>
        </p:nvSpPr>
        <p:spPr>
          <a:xfrm>
            <a:off x="3801032" y="1005869"/>
            <a:ext cx="479618" cy="261525"/>
          </a:xfrm>
          <a:prstGeom prst="rect">
            <a:avLst/>
          </a:prstGeom>
          <a:solidFill>
            <a:srgbClr val="DDFBAD"/>
          </a:solidFill>
          <a:ln w="3810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Maps</a:t>
            </a:r>
            <a:endParaRPr lang="en-US" sz="900" b="1" dirty="0"/>
          </a:p>
        </p:txBody>
      </p:sp>
      <p:sp>
        <p:nvSpPr>
          <p:cNvPr id="186" name="TextBox 185"/>
          <p:cNvSpPr txBox="1"/>
          <p:nvPr/>
        </p:nvSpPr>
        <p:spPr>
          <a:xfrm>
            <a:off x="124643" y="824512"/>
            <a:ext cx="1496154" cy="230832"/>
          </a:xfrm>
          <a:prstGeom prst="rect">
            <a:avLst/>
          </a:prstGeom>
          <a:solidFill>
            <a:srgbClr val="DDFBAD"/>
          </a:solidFill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Cotton Trait Ontology</a:t>
            </a:r>
            <a:endParaRPr lang="en-US" sz="900" b="1" dirty="0"/>
          </a:p>
        </p:txBody>
      </p:sp>
      <p:sp>
        <p:nvSpPr>
          <p:cNvPr id="245" name="TextBox 244"/>
          <p:cNvSpPr txBox="1"/>
          <p:nvPr/>
        </p:nvSpPr>
        <p:spPr>
          <a:xfrm>
            <a:off x="124644" y="3512502"/>
            <a:ext cx="1736373" cy="230832"/>
          </a:xfrm>
          <a:prstGeom prst="rect">
            <a:avLst/>
          </a:prstGeom>
          <a:solidFill>
            <a:srgbClr val="DDFBAD"/>
          </a:solidFill>
          <a:ln w="3810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Germplasm </a:t>
            </a:r>
            <a:r>
              <a:rPr lang="en-US" sz="900" b="1" dirty="0"/>
              <a:t> </a:t>
            </a:r>
            <a:r>
              <a:rPr lang="en-US" sz="900" b="1" dirty="0" smtClean="0"/>
              <a:t>Overview Page 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414065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286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286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6752</TotalTime>
  <Words>160</Words>
  <Application>Microsoft Office PowerPoint</Application>
  <PresentationFormat>Custom</PresentationFormat>
  <Paragraphs>47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Default Design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Pankaj Jaiswal</dc:creator>
  <cp:lastModifiedBy>Humann, Jodi Lynn</cp:lastModifiedBy>
  <cp:revision>247</cp:revision>
  <cp:lastPrinted>2017-01-10T16:57:40Z</cp:lastPrinted>
  <dcterms:created xsi:type="dcterms:W3CDTF">2004-06-23T14:36:34Z</dcterms:created>
  <dcterms:modified xsi:type="dcterms:W3CDTF">2017-01-10T16:59:18Z</dcterms:modified>
</cp:coreProperties>
</file>