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</p:sldIdLst>
  <p:sldSz cx="10058400" cy="7772400"/>
  <p:notesSz cx="7010400" cy="9296400"/>
  <p:defaultTextStyle>
    <a:defPPr>
      <a:defRPr lang="en-US"/>
    </a:defPPr>
    <a:lvl1pPr marL="0" algn="l" defTabSz="1018705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352" algn="l" defTabSz="1018705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705" algn="l" defTabSz="1018705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058" algn="l" defTabSz="1018705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411" algn="l" defTabSz="1018705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6764" algn="l" defTabSz="1018705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116" algn="l" defTabSz="1018705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469" algn="l" defTabSz="1018705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4821" algn="l" defTabSz="1018705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79" userDrawn="1">
          <p15:clr>
            <a:srgbClr val="A4A3A4"/>
          </p15:clr>
        </p15:guide>
        <p15:guide id="2" pos="6257" userDrawn="1">
          <p15:clr>
            <a:srgbClr val="A4A3A4"/>
          </p15:clr>
        </p15:guide>
        <p15:guide id="3" orient="horz" pos="82" userDrawn="1">
          <p15:clr>
            <a:srgbClr val="A4A3A4"/>
          </p15:clr>
        </p15:guide>
        <p15:guide id="4" orient="horz" pos="4814" userDrawn="1">
          <p15:clr>
            <a:srgbClr val="A4A3A4"/>
          </p15:clr>
        </p15:guide>
        <p15:guide id="5" pos="2059" userDrawn="1">
          <p15:clr>
            <a:srgbClr val="A4A3A4"/>
          </p15:clr>
        </p15:guide>
        <p15:guide id="6" pos="2218" userDrawn="1">
          <p15:clr>
            <a:srgbClr val="A4A3A4"/>
          </p15:clr>
        </p15:guide>
        <p15:guide id="7" pos="4118" userDrawn="1">
          <p15:clr>
            <a:srgbClr val="A4A3A4"/>
          </p15:clr>
        </p15:guide>
        <p15:guide id="8" pos="427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di" initials="J" lastIdx="1" clrIdx="0">
    <p:extLst>
      <p:ext uri="{19B8F6BF-5375-455C-9EA6-DF929625EA0E}">
        <p15:presenceInfo xmlns:p15="http://schemas.microsoft.com/office/powerpoint/2012/main" userId="Jod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BC6C"/>
    <a:srgbClr val="AC9B36"/>
    <a:srgbClr val="425D2B"/>
    <a:srgbClr val="7AB03F"/>
    <a:srgbClr val="AE9A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10" d="100"/>
          <a:sy n="110" d="100"/>
        </p:scale>
        <p:origin x="468" y="-714"/>
      </p:cViewPr>
      <p:guideLst>
        <p:guide pos="79"/>
        <p:guide pos="6257"/>
        <p:guide orient="horz" pos="82"/>
        <p:guide orient="horz" pos="4814"/>
        <p:guide pos="2059"/>
        <p:guide pos="2218"/>
        <p:guide pos="4118"/>
        <p:guide pos="427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D1167-14D2-4051-960E-56518EDD1388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0D99-8740-44BB-AE5A-C53D8B451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6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D1167-14D2-4051-960E-56518EDD1388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0D99-8740-44BB-AE5A-C53D8B451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73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D1167-14D2-4051-960E-56518EDD1388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0D99-8740-44BB-AE5A-C53D8B451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552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D1167-14D2-4051-960E-56518EDD1388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0D99-8740-44BB-AE5A-C53D8B451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512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D1167-14D2-4051-960E-56518EDD1388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0D99-8740-44BB-AE5A-C53D8B451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533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D1167-14D2-4051-960E-56518EDD1388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0D99-8740-44BB-AE5A-C53D8B451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96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D1167-14D2-4051-960E-56518EDD1388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0D99-8740-44BB-AE5A-C53D8B451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861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D1167-14D2-4051-960E-56518EDD1388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0D99-8740-44BB-AE5A-C53D8B451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06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D1167-14D2-4051-960E-56518EDD1388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0D99-8740-44BB-AE5A-C53D8B451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847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D1167-14D2-4051-960E-56518EDD1388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0D99-8740-44BB-AE5A-C53D8B451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592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D1167-14D2-4051-960E-56518EDD1388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0D99-8740-44BB-AE5A-C53D8B451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615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D1167-14D2-4051-960E-56518EDD1388}" type="datetimeFigureOut">
              <a:rPr lang="en-US" smtClean="0"/>
              <a:t>12/15/2017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D0D99-8740-44BB-AE5A-C53D8B4510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22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g"/><Relationship Id="rId7" Type="http://schemas.openxmlformats.org/officeDocument/2006/relationships/image" Target="../media/image10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10" Type="http://schemas.openxmlformats.org/officeDocument/2006/relationships/image" Target="../media/image13.png"/><Relationship Id="rId4" Type="http://schemas.openxmlformats.org/officeDocument/2006/relationships/image" Target="../media/image7.jpg"/><Relationship Id="rId9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602579" y="0"/>
            <a:ext cx="1455821" cy="7772400"/>
          </a:xfrm>
          <a:prstGeom prst="rect">
            <a:avLst/>
          </a:prstGeom>
          <a:solidFill>
            <a:srgbClr val="AABC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584" tIns="50292" rIns="100584" bIns="5029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07"/>
          </a:p>
        </p:txBody>
      </p:sp>
      <p:sp>
        <p:nvSpPr>
          <p:cNvPr id="10" name="TextBox 9"/>
          <p:cNvSpPr txBox="1"/>
          <p:nvPr/>
        </p:nvSpPr>
        <p:spPr>
          <a:xfrm rot="16200000">
            <a:off x="5589977" y="3250385"/>
            <a:ext cx="7292338" cy="1271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60"/>
              </a:spcBef>
            </a:pPr>
            <a:r>
              <a:rPr lang="en-US" sz="3080" b="1" dirty="0" smtClean="0">
                <a:solidFill>
                  <a:schemeClr val="bg1"/>
                </a:solidFill>
              </a:rPr>
              <a:t>www.cottongen.org</a:t>
            </a:r>
            <a:endParaRPr lang="en-US" sz="3080" b="1" dirty="0">
              <a:solidFill>
                <a:schemeClr val="bg1"/>
              </a:solidFill>
            </a:endParaRPr>
          </a:p>
          <a:p>
            <a:pPr algn="ctr">
              <a:spcBef>
                <a:spcPts val="660"/>
              </a:spcBef>
            </a:pPr>
            <a:r>
              <a:rPr lang="en-US" sz="2000" b="1" dirty="0" smtClean="0">
                <a:solidFill>
                  <a:schemeClr val="bg1"/>
                </a:solidFill>
              </a:rPr>
              <a:t>Genomic, Genetic and Breeding Resources for Cotton Research Discovery and Crop Improvement 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6045" y="955259"/>
            <a:ext cx="3143250" cy="41062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500"/>
              </a:spcAft>
            </a:pPr>
            <a:r>
              <a:rPr lang="en-US" sz="1600" b="1" dirty="0" err="1" smtClean="0"/>
              <a:t>CottonGen</a:t>
            </a:r>
            <a:r>
              <a:rPr lang="en-US" sz="1600" b="1" dirty="0" smtClean="0"/>
              <a:t> Features:</a:t>
            </a:r>
            <a:endParaRPr lang="en-US" sz="1600" b="1" dirty="0"/>
          </a:p>
          <a:p>
            <a:pPr marL="169863" lvl="0" indent="-169863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1600" dirty="0" smtClean="0"/>
              <a:t>Easy-to-use search interfaces for retrieving data on markers, genes, transcripts, sequences, and traits</a:t>
            </a:r>
            <a:endParaRPr lang="en-US" sz="1600" dirty="0"/>
          </a:p>
          <a:p>
            <a:pPr marL="169863" lvl="0" indent="-169863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1600" dirty="0" err="1" smtClean="0"/>
              <a:t>MapViewer</a:t>
            </a:r>
            <a:r>
              <a:rPr lang="en-US" sz="1600" dirty="0" smtClean="0"/>
              <a:t> for interactive map viewing</a:t>
            </a:r>
          </a:p>
          <a:p>
            <a:pPr marL="169863" lvl="0" indent="-169863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1600" dirty="0" smtClean="0"/>
              <a:t>Searchable </a:t>
            </a:r>
            <a:r>
              <a:rPr lang="en-US" sz="1600" dirty="0"/>
              <a:t>marker and trait databases</a:t>
            </a:r>
          </a:p>
          <a:p>
            <a:pPr marL="169863" lvl="0" indent="-169863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Assembled and annotated </a:t>
            </a:r>
            <a:r>
              <a:rPr lang="en-US" sz="1600" dirty="0" smtClean="0"/>
              <a:t>reference transcriptome (</a:t>
            </a:r>
            <a:r>
              <a:rPr lang="en-US" sz="1600" dirty="0" err="1" smtClean="0"/>
              <a:t>RefTrans</a:t>
            </a:r>
            <a:r>
              <a:rPr lang="en-US" sz="1600" dirty="0" smtClean="0"/>
              <a:t>) which is </a:t>
            </a:r>
            <a:r>
              <a:rPr lang="en-US" sz="1600" dirty="0"/>
              <a:t>searchable using </a:t>
            </a:r>
            <a:r>
              <a:rPr lang="en-US" sz="1600" dirty="0" smtClean="0"/>
              <a:t>BLAST</a:t>
            </a:r>
            <a:endParaRPr lang="en-US" sz="1600" dirty="0"/>
          </a:p>
          <a:p>
            <a:pPr marL="169863" lvl="0" indent="-169863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1600" dirty="0" err="1" smtClean="0"/>
              <a:t>PathwayCyc</a:t>
            </a:r>
            <a:r>
              <a:rPr lang="en-US" sz="1600" dirty="0" smtClean="0"/>
              <a:t> </a:t>
            </a:r>
            <a:r>
              <a:rPr lang="en-US" sz="1600" i="1" dirty="0" smtClean="0"/>
              <a:t>G. </a:t>
            </a:r>
            <a:r>
              <a:rPr lang="en-US" sz="1600" i="1" dirty="0" err="1" smtClean="0"/>
              <a:t>raimondii</a:t>
            </a:r>
            <a:r>
              <a:rPr lang="en-US" sz="1600" i="1" dirty="0" smtClean="0"/>
              <a:t> </a:t>
            </a:r>
            <a:r>
              <a:rPr lang="en-US" sz="1600" dirty="0" smtClean="0"/>
              <a:t>and </a:t>
            </a:r>
            <a:r>
              <a:rPr lang="en-US" sz="1600" i="1" dirty="0" smtClean="0"/>
              <a:t>G. </a:t>
            </a:r>
            <a:r>
              <a:rPr lang="en-US" sz="1600" i="1" dirty="0" err="1" smtClean="0"/>
              <a:t>hirsutum</a:t>
            </a:r>
            <a:r>
              <a:rPr lang="en-US" sz="1600" dirty="0" smtClean="0"/>
              <a:t> genomes</a:t>
            </a:r>
            <a:endParaRPr lang="en-US" sz="1600" dirty="0"/>
          </a:p>
        </p:txBody>
      </p:sp>
      <p:sp>
        <p:nvSpPr>
          <p:cNvPr id="20" name="Rectangle 19"/>
          <p:cNvSpPr/>
          <p:nvPr/>
        </p:nvSpPr>
        <p:spPr>
          <a:xfrm>
            <a:off x="0" y="5109637"/>
            <a:ext cx="3270586" cy="2662763"/>
          </a:xfrm>
          <a:prstGeom prst="rect">
            <a:avLst/>
          </a:prstGeom>
          <a:solidFill>
            <a:srgbClr val="AABC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0584" tIns="50292" rIns="100584" bIns="5029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07"/>
          </a:p>
        </p:txBody>
      </p:sp>
      <p:sp>
        <p:nvSpPr>
          <p:cNvPr id="21" name="TextBox 20"/>
          <p:cNvSpPr txBox="1"/>
          <p:nvPr/>
        </p:nvSpPr>
        <p:spPr>
          <a:xfrm>
            <a:off x="139762" y="5170842"/>
            <a:ext cx="3128901" cy="2516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en-US" sz="1400" b="1" i="1" dirty="0">
                <a:solidFill>
                  <a:schemeClr val="bg1"/>
                </a:solidFill>
              </a:rPr>
              <a:t>Supported by</a:t>
            </a:r>
            <a:r>
              <a:rPr lang="en-US" sz="1400" b="1" i="1" dirty="0" smtClean="0">
                <a:solidFill>
                  <a:schemeClr val="bg1"/>
                </a:solidFill>
              </a:rPr>
              <a:t>:</a:t>
            </a:r>
          </a:p>
          <a:p>
            <a:pPr algn="ctr">
              <a:spcAft>
                <a:spcPts val="300"/>
              </a:spcAft>
            </a:pPr>
            <a:r>
              <a:rPr lang="en-US" sz="1400" dirty="0" smtClean="0">
                <a:solidFill>
                  <a:schemeClr val="bg1"/>
                </a:solidFill>
              </a:rPr>
              <a:t>Cotton Incorporated</a:t>
            </a:r>
          </a:p>
          <a:p>
            <a:pPr algn="ctr">
              <a:spcAft>
                <a:spcPts val="300"/>
              </a:spcAft>
            </a:pPr>
            <a:r>
              <a:rPr lang="en-US" sz="1400" dirty="0" smtClean="0">
                <a:solidFill>
                  <a:schemeClr val="bg1"/>
                </a:solidFill>
              </a:rPr>
              <a:t>USDA </a:t>
            </a:r>
            <a:r>
              <a:rPr lang="en-US" sz="1400" dirty="0">
                <a:solidFill>
                  <a:schemeClr val="bg1"/>
                </a:solidFill>
              </a:rPr>
              <a:t>National Research Support Project (NRSP10</a:t>
            </a:r>
            <a:r>
              <a:rPr lang="en-US" sz="1400" dirty="0" smtClean="0">
                <a:solidFill>
                  <a:schemeClr val="bg1"/>
                </a:solidFill>
              </a:rPr>
              <a:t>)</a:t>
            </a:r>
          </a:p>
          <a:p>
            <a:pPr algn="ctr">
              <a:spcAft>
                <a:spcPts val="300"/>
              </a:spcAft>
            </a:pPr>
            <a:r>
              <a:rPr lang="en-US" sz="1400" dirty="0" smtClean="0">
                <a:solidFill>
                  <a:schemeClr val="bg1"/>
                </a:solidFill>
              </a:rPr>
              <a:t>Bayer</a:t>
            </a:r>
          </a:p>
          <a:p>
            <a:pPr algn="ctr">
              <a:spcAft>
                <a:spcPts val="300"/>
              </a:spcAft>
            </a:pPr>
            <a:r>
              <a:rPr lang="en-US" sz="1400" dirty="0" smtClean="0">
                <a:solidFill>
                  <a:schemeClr val="bg1"/>
                </a:solidFill>
              </a:rPr>
              <a:t>Monsanto</a:t>
            </a:r>
          </a:p>
          <a:p>
            <a:pPr algn="ctr">
              <a:spcAft>
                <a:spcPts val="300"/>
              </a:spcAft>
            </a:pPr>
            <a:r>
              <a:rPr lang="en-US" sz="1400" dirty="0" smtClean="0">
                <a:solidFill>
                  <a:schemeClr val="bg1"/>
                </a:solidFill>
              </a:rPr>
              <a:t>Southern Association of Agricultural Experiment Station Directors</a:t>
            </a:r>
          </a:p>
          <a:p>
            <a:pPr algn="ctr">
              <a:spcAft>
                <a:spcPts val="300"/>
              </a:spcAft>
            </a:pPr>
            <a:r>
              <a:rPr lang="en-US" sz="1400" dirty="0" smtClean="0">
                <a:solidFill>
                  <a:schemeClr val="bg1"/>
                </a:solidFill>
              </a:rPr>
              <a:t>Dow</a:t>
            </a:r>
            <a:endParaRPr lang="en-US" sz="1400" dirty="0">
              <a:solidFill>
                <a:schemeClr val="bg1"/>
              </a:solidFill>
            </a:endParaRPr>
          </a:p>
          <a:p>
            <a:pPr algn="ctr">
              <a:spcAft>
                <a:spcPts val="300"/>
              </a:spcAft>
            </a:pPr>
            <a:r>
              <a:rPr lang="en-US" sz="1400" dirty="0" smtClean="0">
                <a:solidFill>
                  <a:schemeClr val="bg1"/>
                </a:solidFill>
              </a:rPr>
              <a:t>USDA-ARS</a:t>
            </a:r>
            <a:endParaRPr lang="en-US" sz="1400" b="1" i="1" dirty="0" smtClean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65" y="163777"/>
            <a:ext cx="3025693" cy="743356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6925753" y="203935"/>
            <a:ext cx="1566461" cy="7039260"/>
            <a:chOff x="6925753" y="203935"/>
            <a:chExt cx="1566461" cy="703926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925753" y="203935"/>
              <a:ext cx="1566461" cy="1591726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rot="16200000">
              <a:off x="4955541" y="3887240"/>
              <a:ext cx="5447535" cy="1264376"/>
            </a:xfrm>
            <a:prstGeom prst="rect">
              <a:avLst/>
            </a:prstGeom>
          </p:spPr>
        </p:pic>
      </p:grpSp>
      <p:sp>
        <p:nvSpPr>
          <p:cNvPr id="12" name="AutoShape 2" descr="Image result for cotton in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863199"/>
              </p:ext>
            </p:extLst>
          </p:nvPr>
        </p:nvGraphicFramePr>
        <p:xfrm>
          <a:off x="3514601" y="174271"/>
          <a:ext cx="3023575" cy="377952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3023575">
                  <a:extLst>
                    <a:ext uri="{9D8B030D-6E8A-4147-A177-3AD203B41FA5}">
                      <a16:colId xmlns:a16="http://schemas.microsoft.com/office/drawing/2014/main" val="21050738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Available Data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774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Genome</a:t>
                      </a:r>
                      <a:r>
                        <a:rPr lang="en-US" sz="1800" baseline="0" dirty="0" smtClean="0"/>
                        <a:t>s of </a:t>
                      </a:r>
                      <a:r>
                        <a:rPr lang="en-US" sz="1800" i="1" baseline="0" dirty="0" smtClean="0"/>
                        <a:t>G. </a:t>
                      </a:r>
                      <a:r>
                        <a:rPr lang="en-US" sz="1800" i="1" baseline="0" dirty="0" err="1" smtClean="0"/>
                        <a:t>arboreum</a:t>
                      </a:r>
                      <a:r>
                        <a:rPr lang="en-US" sz="1800" baseline="0" dirty="0" smtClean="0"/>
                        <a:t>, </a:t>
                      </a:r>
                      <a:r>
                        <a:rPr lang="en-US" sz="1800" i="1" baseline="0" dirty="0" smtClean="0"/>
                        <a:t>G. </a:t>
                      </a:r>
                      <a:r>
                        <a:rPr lang="en-US" sz="1800" i="1" baseline="0" dirty="0" err="1" smtClean="0"/>
                        <a:t>barbadense</a:t>
                      </a:r>
                      <a:r>
                        <a:rPr lang="en-US" sz="1800" baseline="0" dirty="0" smtClean="0"/>
                        <a:t>, </a:t>
                      </a:r>
                      <a:r>
                        <a:rPr lang="en-US" sz="1800" i="1" baseline="0" dirty="0" smtClean="0"/>
                        <a:t>G. </a:t>
                      </a:r>
                      <a:r>
                        <a:rPr lang="en-US" sz="1800" i="1" baseline="0" dirty="0" err="1" smtClean="0"/>
                        <a:t>hirsutum</a:t>
                      </a:r>
                      <a:r>
                        <a:rPr lang="en-US" sz="1800" baseline="0" dirty="0" smtClean="0"/>
                        <a:t>, and </a:t>
                      </a:r>
                      <a:r>
                        <a:rPr lang="en-US" sz="1800" i="1" baseline="0" dirty="0" smtClean="0"/>
                        <a:t>G. </a:t>
                      </a:r>
                      <a:r>
                        <a:rPr lang="en-US" sz="1800" i="1" baseline="0" dirty="0" err="1" smtClean="0"/>
                        <a:t>raimondii</a:t>
                      </a:r>
                      <a:r>
                        <a:rPr lang="en-US" sz="1800" i="1" baseline="0" dirty="0" smtClean="0"/>
                        <a:t> </a:t>
                      </a:r>
                      <a:endParaRPr lang="en-US" sz="1800" i="1" dirty="0" smtClean="0"/>
                    </a:p>
                  </a:txBody>
                  <a:tcPr>
                    <a:solidFill>
                      <a:srgbClr val="AABC6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577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404,228 markers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0037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80 genetic maps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8875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1,026 QTLs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868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12,337 images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179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16,640 germplasm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84170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383,594 phenotype trait scores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987453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941926"/>
              </p:ext>
            </p:extLst>
          </p:nvPr>
        </p:nvGraphicFramePr>
        <p:xfrm>
          <a:off x="3521075" y="4130676"/>
          <a:ext cx="3023575" cy="184912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3023575">
                  <a:extLst>
                    <a:ext uri="{9D8B030D-6E8A-4147-A177-3AD203B41FA5}">
                      <a16:colId xmlns:a16="http://schemas.microsoft.com/office/drawing/2014/main" val="21050738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Available Tools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7743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BLAST</a:t>
                      </a:r>
                      <a:endParaRPr lang="en-US" sz="1800" i="1" dirty="0" smtClean="0"/>
                    </a:p>
                  </a:txBody>
                  <a:tcPr>
                    <a:solidFill>
                      <a:srgbClr val="AABC6C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5777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/>
                        <a:t>JBrowse</a:t>
                      </a:r>
                      <a:r>
                        <a:rPr lang="en-US" sz="1800" dirty="0" smtClean="0"/>
                        <a:t> and </a:t>
                      </a:r>
                      <a:r>
                        <a:rPr lang="en-US" sz="1800" dirty="0" err="1" smtClean="0"/>
                        <a:t>GBrowse</a:t>
                      </a:r>
                      <a:endParaRPr lang="en-US" sz="18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0037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/>
                        <a:t>CottonCyc</a:t>
                      </a:r>
                      <a:endParaRPr lang="en-US" sz="18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8875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/>
                        <a:t>MapViewer</a:t>
                      </a:r>
                      <a:r>
                        <a:rPr lang="en-US" sz="1800" dirty="0" smtClean="0"/>
                        <a:t> and </a:t>
                      </a:r>
                      <a:r>
                        <a:rPr lang="en-US" sz="1800" dirty="0" err="1" smtClean="0"/>
                        <a:t>CMap</a:t>
                      </a:r>
                      <a:endParaRPr lang="en-US" sz="18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868995"/>
                  </a:ext>
                </a:extLst>
              </a:tr>
            </a:tbl>
          </a:graphicData>
        </a:graphic>
      </p:graphicFrame>
      <p:pic>
        <p:nvPicPr>
          <p:cNvPr id="34" name="Picture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5689" y="7240754"/>
            <a:ext cx="401471" cy="401471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4294305" y="7260476"/>
            <a:ext cx="20775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@CottonGen_news</a:t>
            </a:r>
            <a:endParaRPr lang="en-US" sz="1600" dirty="0"/>
          </a:p>
        </p:txBody>
      </p:sp>
      <p:sp>
        <p:nvSpPr>
          <p:cNvPr id="36" name="Text Box 478"/>
          <p:cNvSpPr txBox="1">
            <a:spLocks noChangeArrowheads="1"/>
          </p:cNvSpPr>
          <p:nvPr/>
        </p:nvSpPr>
        <p:spPr bwMode="auto">
          <a:xfrm>
            <a:off x="3521075" y="6151699"/>
            <a:ext cx="3023575" cy="1084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884" tIns="46442" rIns="92884" bIns="46442">
            <a:spAutoFit/>
          </a:bodyPr>
          <a:lstStyle>
            <a:lvl1pPr defTabSz="928688" eaLnBrk="0" hangingPunct="0">
              <a:spcBef>
                <a:spcPct val="20000"/>
              </a:spcBef>
              <a:buChar char="•"/>
              <a:defRPr sz="3300">
                <a:solidFill>
                  <a:schemeClr val="tx1"/>
                </a:solidFill>
                <a:latin typeface="Arial" charset="0"/>
              </a:defRPr>
            </a:lvl1pPr>
            <a:lvl2pPr marL="465138" indent="-287338" defTabSz="928688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928688" indent="-233363" defTabSz="928688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393825" indent="-231775" defTabSz="928688" eaLnBrk="0" hangingPunct="0">
              <a:spcBef>
                <a:spcPct val="20000"/>
              </a:spcBef>
              <a:buChar char="–"/>
              <a:defRPr sz="2100">
                <a:solidFill>
                  <a:schemeClr val="tx1"/>
                </a:solidFill>
                <a:latin typeface="Arial" charset="0"/>
              </a:defRPr>
            </a:lvl4pPr>
            <a:lvl5pPr marL="1858963" indent="-231775" defTabSz="928688" eaLnBrk="0" hangingPunct="0">
              <a:spcBef>
                <a:spcPct val="20000"/>
              </a:spcBef>
              <a:buChar char="»"/>
              <a:defRPr sz="2100">
                <a:solidFill>
                  <a:schemeClr val="tx1"/>
                </a:solidFill>
                <a:latin typeface="Arial" charset="0"/>
              </a:defRPr>
            </a:lvl5pPr>
            <a:lvl6pPr marL="2316163" indent="-231775" defTabSz="928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charset="0"/>
              </a:defRPr>
            </a:lvl6pPr>
            <a:lvl7pPr marL="2773363" indent="-231775" defTabSz="928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charset="0"/>
              </a:defRPr>
            </a:lvl7pPr>
            <a:lvl8pPr marL="3230563" indent="-231775" defTabSz="928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charset="0"/>
              </a:defRPr>
            </a:lvl8pPr>
            <a:lvl9pPr marL="3687763" indent="-231775" defTabSz="9286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None/>
            </a:pPr>
            <a:r>
              <a:rPr lang="en-US" sz="1400" b="1" u="sng" dirty="0" smtClean="0">
                <a:latin typeface="+mn-lt"/>
              </a:rPr>
              <a:t>For </a:t>
            </a:r>
            <a:r>
              <a:rPr lang="en-US" sz="1400" b="1" u="sng" dirty="0">
                <a:latin typeface="+mn-lt"/>
              </a:rPr>
              <a:t>more information contact</a:t>
            </a:r>
            <a:r>
              <a:rPr lang="en-US" sz="1400" b="1" u="sng" dirty="0" smtClean="0">
                <a:latin typeface="+mn-lt"/>
              </a:rPr>
              <a:t>:</a:t>
            </a:r>
            <a:endParaRPr lang="en-US" sz="1000" b="1" u="sng" dirty="0">
              <a:latin typeface="+mn-lt"/>
            </a:endParaRPr>
          </a:p>
          <a:p>
            <a:pPr algn="ctr">
              <a:buNone/>
            </a:pPr>
            <a:r>
              <a:rPr lang="en-US" sz="1400" dirty="0" smtClean="0">
                <a:latin typeface="+mn-lt"/>
              </a:rPr>
              <a:t>www.cottongen.org/contact</a:t>
            </a:r>
            <a:endParaRPr lang="en-US" sz="1400" dirty="0">
              <a:latin typeface="+mn-lt"/>
            </a:endParaRPr>
          </a:p>
          <a:p>
            <a:pPr algn="ctr">
              <a:buNone/>
            </a:pPr>
            <a:r>
              <a:rPr lang="en-US" sz="1400" dirty="0">
                <a:latin typeface="+mn-lt"/>
              </a:rPr>
              <a:t>Dorrie Main (dorrie@wsu.edu) </a:t>
            </a:r>
          </a:p>
          <a:p>
            <a:pPr algn="ctr">
              <a:buNone/>
            </a:pPr>
            <a:r>
              <a:rPr lang="en-US" sz="1400" dirty="0" smtClean="0">
                <a:latin typeface="+mn-lt"/>
              </a:rPr>
              <a:t>Jing Yu (jing.yu@wsu.edu</a:t>
            </a:r>
            <a:r>
              <a:rPr lang="en-US" sz="1400" dirty="0">
                <a:latin typeface="+mn-lt"/>
              </a:rPr>
              <a:t>)</a:t>
            </a:r>
            <a:endParaRPr lang="en-US" altLang="en-US" sz="1400" dirty="0">
              <a:solidFill>
                <a:srgbClr val="0000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6831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63908" y="170180"/>
            <a:ext cx="5151333" cy="2736366"/>
            <a:chOff x="163908" y="170180"/>
            <a:chExt cx="5151333" cy="2736366"/>
          </a:xfrm>
        </p:grpSpPr>
        <p:pic>
          <p:nvPicPr>
            <p:cNvPr id="9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910" y="170180"/>
              <a:ext cx="5151331" cy="2736366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163908" y="170180"/>
              <a:ext cx="1623593" cy="306467"/>
            </a:xfrm>
            <a:prstGeom prst="roundRect">
              <a:avLst/>
            </a:prstGeom>
            <a:solidFill>
              <a:srgbClr val="AABC6C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Cotton Trait Ontology</a:t>
              </a:r>
              <a:endParaRPr lang="en-US" sz="1200" b="1" dirty="0"/>
            </a:p>
          </p:txBody>
        </p:sp>
      </p:grpSp>
      <p:pic>
        <p:nvPicPr>
          <p:cNvPr id="30" name="Picture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7251" y="176639"/>
            <a:ext cx="3584223" cy="222656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9945" y="2445037"/>
            <a:ext cx="2883653" cy="2556081"/>
          </a:xfrm>
          <a:prstGeom prst="rect">
            <a:avLst/>
          </a:prstGeom>
          <a:ln>
            <a:solidFill>
              <a:schemeClr val="tx1"/>
            </a:solidFill>
          </a:ln>
        </p:spPr>
      </p:pic>
      <p:grpSp>
        <p:nvGrpSpPr>
          <p:cNvPr id="6" name="Group 5"/>
          <p:cNvGrpSpPr/>
          <p:nvPr/>
        </p:nvGrpSpPr>
        <p:grpSpPr>
          <a:xfrm>
            <a:off x="294333" y="2636153"/>
            <a:ext cx="3618863" cy="3250924"/>
            <a:chOff x="1759746" y="2531974"/>
            <a:chExt cx="3618863" cy="3250924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9746" y="2531974"/>
              <a:ext cx="3618863" cy="3250924"/>
            </a:xfrm>
            <a:prstGeom prst="rect">
              <a:avLst/>
            </a:prstGeom>
            <a:ln w="3175">
              <a:solidFill>
                <a:schemeClr val="tx1"/>
              </a:solidFill>
            </a:ln>
          </p:spPr>
        </p:pic>
        <p:sp>
          <p:nvSpPr>
            <p:cNvPr id="14" name="TextBox 13"/>
            <p:cNvSpPr txBox="1"/>
            <p:nvPr/>
          </p:nvSpPr>
          <p:spPr>
            <a:xfrm>
              <a:off x="1759746" y="2563357"/>
              <a:ext cx="2068070" cy="306467"/>
            </a:xfrm>
            <a:prstGeom prst="roundRect">
              <a:avLst/>
            </a:prstGeom>
            <a:solidFill>
              <a:srgbClr val="AABC6C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Germplasm Overview Page</a:t>
              </a:r>
              <a:endParaRPr lang="en-US" sz="1200" b="1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63908" y="5718658"/>
            <a:ext cx="2943856" cy="1880953"/>
            <a:chOff x="163908" y="5718658"/>
            <a:chExt cx="2943856" cy="1880953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908" y="5718658"/>
              <a:ext cx="2943856" cy="1880953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18" name="TextBox 17"/>
            <p:cNvSpPr txBox="1"/>
            <p:nvPr/>
          </p:nvSpPr>
          <p:spPr>
            <a:xfrm>
              <a:off x="909268" y="6453646"/>
              <a:ext cx="1453135" cy="306467"/>
            </a:xfrm>
            <a:prstGeom prst="roundRect">
              <a:avLst/>
            </a:prstGeom>
            <a:solidFill>
              <a:srgbClr val="AABC6C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Germplasm Images</a:t>
              </a:r>
              <a:endParaRPr lang="en-US" sz="1200" b="1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933795" y="4655840"/>
            <a:ext cx="5379417" cy="1672618"/>
            <a:chOff x="2625532" y="4881745"/>
            <a:chExt cx="5379417" cy="1672618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25532" y="4882952"/>
              <a:ext cx="5379417" cy="167141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21" name="TextBox 20"/>
            <p:cNvSpPr txBox="1"/>
            <p:nvPr/>
          </p:nvSpPr>
          <p:spPr>
            <a:xfrm>
              <a:off x="6728915" y="4881745"/>
              <a:ext cx="1265555" cy="306467"/>
            </a:xfrm>
            <a:prstGeom prst="roundRect">
              <a:avLst/>
            </a:prstGeom>
            <a:solidFill>
              <a:srgbClr val="AABC6C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Trait Descriptors</a:t>
              </a:r>
              <a:endParaRPr lang="en-US" sz="1200" b="1" dirty="0"/>
            </a:p>
          </p:txBody>
        </p:sp>
      </p:grpSp>
      <p:pic>
        <p:nvPicPr>
          <p:cNvPr id="24" name="Picture 2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8663" y="6417882"/>
            <a:ext cx="2756464" cy="118172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5" name="TextBox 24"/>
          <p:cNvSpPr txBox="1"/>
          <p:nvPr/>
        </p:nvSpPr>
        <p:spPr>
          <a:xfrm>
            <a:off x="5468481" y="7088833"/>
            <a:ext cx="1435089" cy="510778"/>
          </a:xfrm>
          <a:prstGeom prst="roundRect">
            <a:avLst/>
          </a:prstGeom>
          <a:solidFill>
            <a:srgbClr val="AABC6C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Trait Descriptors Standard Images</a:t>
            </a:r>
            <a:endParaRPr lang="en-US" sz="1200" b="1" dirty="0"/>
          </a:p>
        </p:txBody>
      </p:sp>
      <p:pic>
        <p:nvPicPr>
          <p:cNvPr id="26" name="Content Placeholder 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2504" y="5686231"/>
            <a:ext cx="2858536" cy="192208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9" name="TextBox 28"/>
          <p:cNvSpPr txBox="1"/>
          <p:nvPr/>
        </p:nvSpPr>
        <p:spPr>
          <a:xfrm>
            <a:off x="8894338" y="7293144"/>
            <a:ext cx="1006702" cy="306467"/>
          </a:xfrm>
          <a:prstGeom prst="roundRect">
            <a:avLst/>
          </a:prstGeom>
          <a:solidFill>
            <a:srgbClr val="AABC6C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err="1" smtClean="0"/>
              <a:t>CottonCyc</a:t>
            </a:r>
            <a:endParaRPr lang="en-US" sz="1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8949286" y="170180"/>
            <a:ext cx="831701" cy="306467"/>
          </a:xfrm>
          <a:prstGeom prst="roundRect">
            <a:avLst/>
          </a:prstGeom>
          <a:solidFill>
            <a:srgbClr val="AABC6C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Genomes</a:t>
            </a:r>
            <a:endParaRPr lang="en-US" sz="1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7019274" y="2445037"/>
            <a:ext cx="1172708" cy="306467"/>
          </a:xfrm>
          <a:prstGeom prst="roundRect">
            <a:avLst/>
          </a:prstGeom>
          <a:solidFill>
            <a:srgbClr val="AABC6C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QTL Overview</a:t>
            </a:r>
            <a:endParaRPr lang="en-US" sz="1200" b="1" dirty="0"/>
          </a:p>
        </p:txBody>
      </p:sp>
      <p:grpSp>
        <p:nvGrpSpPr>
          <p:cNvPr id="22" name="Group 21"/>
          <p:cNvGrpSpPr/>
          <p:nvPr/>
        </p:nvGrpSpPr>
        <p:grpSpPr>
          <a:xfrm>
            <a:off x="3511804" y="714808"/>
            <a:ext cx="3367585" cy="3802951"/>
            <a:chOff x="5665577" y="5895637"/>
            <a:chExt cx="3367585" cy="3802951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7544"/>
            <a:stretch/>
          </p:blipFill>
          <p:spPr>
            <a:xfrm>
              <a:off x="5665577" y="5896271"/>
              <a:ext cx="3367585" cy="3802317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34" name="TextBox 33"/>
            <p:cNvSpPr txBox="1"/>
            <p:nvPr/>
          </p:nvSpPr>
          <p:spPr>
            <a:xfrm>
              <a:off x="5665577" y="5895637"/>
              <a:ext cx="962864" cy="306467"/>
            </a:xfrm>
            <a:prstGeom prst="roundRect">
              <a:avLst/>
            </a:prstGeom>
            <a:solidFill>
              <a:srgbClr val="AABC6C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err="1" smtClean="0"/>
                <a:t>MapViewer</a:t>
              </a:r>
              <a:endParaRPr lang="en-US" sz="12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64857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367</TotalTime>
  <Words>172</Words>
  <Application>Microsoft Office PowerPoint</Application>
  <PresentationFormat>Custom</PresentationFormat>
  <Paragraphs>43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Jodi Humann</dc:creator>
  <cp:lastModifiedBy>Humann, Jodi Lynn</cp:lastModifiedBy>
  <cp:revision>50</cp:revision>
  <cp:lastPrinted>2017-12-15T17:40:54Z</cp:lastPrinted>
  <dcterms:created xsi:type="dcterms:W3CDTF">2014-12-23T20:56:49Z</dcterms:created>
  <dcterms:modified xsi:type="dcterms:W3CDTF">2017-12-15T20:07:10Z</dcterms:modified>
</cp:coreProperties>
</file>