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87" r:id="rId4"/>
    <p:sldId id="288" r:id="rId5"/>
    <p:sldId id="258" r:id="rId6"/>
    <p:sldId id="293" r:id="rId7"/>
    <p:sldId id="291" r:id="rId8"/>
    <p:sldId id="264" r:id="rId9"/>
    <p:sldId id="295" r:id="rId10"/>
    <p:sldId id="29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7" r:id="rId29"/>
    <p:sldId id="285"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B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498" y="108"/>
      </p:cViewPr>
      <p:guideLst>
        <p:guide orient="horz" pos="2184"/>
        <p:guide pos="3840"/>
      </p:guideLst>
    </p:cSldViewPr>
  </p:slideViewPr>
  <p:notesTextViewPr>
    <p:cViewPr>
      <p:scale>
        <a:sx n="1" d="1"/>
        <a:sy n="1" d="1"/>
      </p:scale>
      <p:origin x="0" y="0"/>
    </p:cViewPr>
  </p:notesTextViewPr>
  <p:notesViewPr>
    <p:cSldViewPr snapToGrid="0" showGuides="1">
      <p:cViewPr varScale="1">
        <p:scale>
          <a:sx n="70" d="100"/>
          <a:sy n="70" d="100"/>
        </p:scale>
        <p:origin x="3240"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1E15899-17F8-46B1-8522-445CC4E1F486}" type="datetimeFigureOut">
              <a:rPr lang="en-US" smtClean="0"/>
              <a:t>1/2/2016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F630A0E-C326-4130-9738-16CBE14BABF9}" type="slidenum">
              <a:rPr lang="en-US" smtClean="0"/>
              <a:t>‹#›</a:t>
            </a:fld>
            <a:endParaRPr lang="en-US"/>
          </a:p>
        </p:txBody>
      </p:sp>
    </p:spTree>
    <p:extLst>
      <p:ext uri="{BB962C8B-B14F-4D97-AF65-F5344CB8AC3E}">
        <p14:creationId xmlns:p14="http://schemas.microsoft.com/office/powerpoint/2010/main" val="167730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30A0E-C326-4130-9738-16CBE14BABF9}" type="slidenum">
              <a:rPr lang="en-US" smtClean="0"/>
              <a:t>1</a:t>
            </a:fld>
            <a:endParaRPr lang="en-US"/>
          </a:p>
        </p:txBody>
      </p:sp>
    </p:spTree>
    <p:extLst>
      <p:ext uri="{BB962C8B-B14F-4D97-AF65-F5344CB8AC3E}">
        <p14:creationId xmlns:p14="http://schemas.microsoft.com/office/powerpoint/2010/main" val="424084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need to ask for a breeder account before you can create your own program. Within your program you can create multiple trials and make multiple crosses in multiple locations. You do not need to create multiple programs unless you need to create a collaborative breeding program with which you do not want to share your own private breeding data. Once you create your program you can add members and give them privilege to read or read/write.</a:t>
            </a:r>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10</a:t>
            </a:fld>
            <a:endParaRPr lang="en-US"/>
          </a:p>
        </p:txBody>
      </p:sp>
    </p:spTree>
    <p:extLst>
      <p:ext uri="{BB962C8B-B14F-4D97-AF65-F5344CB8AC3E}">
        <p14:creationId xmlns:p14="http://schemas.microsoft.com/office/powerpoint/2010/main" val="216844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11</a:t>
            </a:fld>
            <a:endParaRPr lang="en-US"/>
          </a:p>
        </p:txBody>
      </p:sp>
    </p:spTree>
    <p:extLst>
      <p:ext uri="{BB962C8B-B14F-4D97-AF65-F5344CB8AC3E}">
        <p14:creationId xmlns:p14="http://schemas.microsoft.com/office/powerpoint/2010/main" val="7942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12</a:t>
            </a:fld>
            <a:endParaRPr lang="en-US"/>
          </a:p>
        </p:txBody>
      </p:sp>
    </p:spTree>
    <p:extLst>
      <p:ext uri="{BB962C8B-B14F-4D97-AF65-F5344CB8AC3E}">
        <p14:creationId xmlns:p14="http://schemas.microsoft.com/office/powerpoint/2010/main" val="118785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13</a:t>
            </a:fld>
            <a:endParaRPr lang="en-US"/>
          </a:p>
        </p:txBody>
      </p:sp>
    </p:spTree>
    <p:extLst>
      <p:ext uri="{BB962C8B-B14F-4D97-AF65-F5344CB8AC3E}">
        <p14:creationId xmlns:p14="http://schemas.microsoft.com/office/powerpoint/2010/main" val="327259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14</a:t>
            </a:fld>
            <a:endParaRPr lang="en-US"/>
          </a:p>
        </p:txBody>
      </p:sp>
    </p:spTree>
    <p:extLst>
      <p:ext uri="{BB962C8B-B14F-4D97-AF65-F5344CB8AC3E}">
        <p14:creationId xmlns:p14="http://schemas.microsoft.com/office/powerpoint/2010/main" val="354753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15</a:t>
            </a:fld>
            <a:endParaRPr lang="en-US"/>
          </a:p>
        </p:txBody>
      </p:sp>
    </p:spTree>
    <p:extLst>
      <p:ext uri="{BB962C8B-B14F-4D97-AF65-F5344CB8AC3E}">
        <p14:creationId xmlns:p14="http://schemas.microsoft.com/office/powerpoint/2010/main" val="261288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16</a:t>
            </a:fld>
            <a:endParaRPr lang="en-US"/>
          </a:p>
        </p:txBody>
      </p:sp>
    </p:spTree>
    <p:extLst>
      <p:ext uri="{BB962C8B-B14F-4D97-AF65-F5344CB8AC3E}">
        <p14:creationId xmlns:p14="http://schemas.microsoft.com/office/powerpoint/2010/main" val="177587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17</a:t>
            </a:fld>
            <a:endParaRPr lang="en-US"/>
          </a:p>
        </p:txBody>
      </p:sp>
    </p:spTree>
    <p:extLst>
      <p:ext uri="{BB962C8B-B14F-4D97-AF65-F5344CB8AC3E}">
        <p14:creationId xmlns:p14="http://schemas.microsoft.com/office/powerpoint/2010/main" val="77218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18</a:t>
            </a:fld>
            <a:endParaRPr lang="en-US"/>
          </a:p>
        </p:txBody>
      </p:sp>
    </p:spTree>
    <p:extLst>
      <p:ext uri="{BB962C8B-B14F-4D97-AF65-F5344CB8AC3E}">
        <p14:creationId xmlns:p14="http://schemas.microsoft.com/office/powerpoint/2010/main" val="270497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19</a:t>
            </a:fld>
            <a:endParaRPr lang="en-US"/>
          </a:p>
        </p:txBody>
      </p:sp>
    </p:spTree>
    <p:extLst>
      <p:ext uri="{BB962C8B-B14F-4D97-AF65-F5344CB8AC3E}">
        <p14:creationId xmlns:p14="http://schemas.microsoft.com/office/powerpoint/2010/main" val="200469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30A0E-C326-4130-9738-16CBE14BABF9}" type="slidenum">
              <a:rPr lang="en-US" smtClean="0"/>
              <a:t>2</a:t>
            </a:fld>
            <a:endParaRPr lang="en-US"/>
          </a:p>
        </p:txBody>
      </p:sp>
    </p:spTree>
    <p:extLst>
      <p:ext uri="{BB962C8B-B14F-4D97-AF65-F5344CB8AC3E}">
        <p14:creationId xmlns:p14="http://schemas.microsoft.com/office/powerpoint/2010/main" val="111807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20</a:t>
            </a:fld>
            <a:endParaRPr lang="en-US"/>
          </a:p>
        </p:txBody>
      </p:sp>
    </p:spTree>
    <p:extLst>
      <p:ext uri="{BB962C8B-B14F-4D97-AF65-F5344CB8AC3E}">
        <p14:creationId xmlns:p14="http://schemas.microsoft.com/office/powerpoint/2010/main" val="2397715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21</a:t>
            </a:fld>
            <a:endParaRPr lang="en-US"/>
          </a:p>
        </p:txBody>
      </p:sp>
    </p:spTree>
    <p:extLst>
      <p:ext uri="{BB962C8B-B14F-4D97-AF65-F5344CB8AC3E}">
        <p14:creationId xmlns:p14="http://schemas.microsoft.com/office/powerpoint/2010/main" val="243074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22</a:t>
            </a:fld>
            <a:endParaRPr lang="en-US"/>
          </a:p>
        </p:txBody>
      </p:sp>
    </p:spTree>
    <p:extLst>
      <p:ext uri="{BB962C8B-B14F-4D97-AF65-F5344CB8AC3E}">
        <p14:creationId xmlns:p14="http://schemas.microsoft.com/office/powerpoint/2010/main" val="343835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23</a:t>
            </a:fld>
            <a:endParaRPr lang="en-US"/>
          </a:p>
        </p:txBody>
      </p:sp>
    </p:spTree>
    <p:extLst>
      <p:ext uri="{BB962C8B-B14F-4D97-AF65-F5344CB8AC3E}">
        <p14:creationId xmlns:p14="http://schemas.microsoft.com/office/powerpoint/2010/main" val="287622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24</a:t>
            </a:fld>
            <a:endParaRPr lang="en-US"/>
          </a:p>
        </p:txBody>
      </p:sp>
    </p:spTree>
    <p:extLst>
      <p:ext uri="{BB962C8B-B14F-4D97-AF65-F5344CB8AC3E}">
        <p14:creationId xmlns:p14="http://schemas.microsoft.com/office/powerpoint/2010/main" val="382368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25</a:t>
            </a:fld>
            <a:endParaRPr lang="en-US"/>
          </a:p>
        </p:txBody>
      </p:sp>
    </p:spTree>
    <p:extLst>
      <p:ext uri="{BB962C8B-B14F-4D97-AF65-F5344CB8AC3E}">
        <p14:creationId xmlns:p14="http://schemas.microsoft.com/office/powerpoint/2010/main" val="751301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26</a:t>
            </a:fld>
            <a:endParaRPr lang="en-US"/>
          </a:p>
        </p:txBody>
      </p:sp>
    </p:spTree>
    <p:extLst>
      <p:ext uri="{BB962C8B-B14F-4D97-AF65-F5344CB8AC3E}">
        <p14:creationId xmlns:p14="http://schemas.microsoft.com/office/powerpoint/2010/main" val="4048103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development</a:t>
            </a:r>
            <a:r>
              <a:rPr lang="en-US" baseline="0" dirty="0" smtClean="0"/>
              <a:t> other than we showed in the previous slides (the * ones)</a:t>
            </a:r>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27</a:t>
            </a:fld>
            <a:endParaRPr lang="en-US"/>
          </a:p>
        </p:txBody>
      </p:sp>
    </p:spTree>
    <p:extLst>
      <p:ext uri="{BB962C8B-B14F-4D97-AF65-F5344CB8AC3E}">
        <p14:creationId xmlns:p14="http://schemas.microsoft.com/office/powerpoint/2010/main" val="763061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1E00-023A-4E52-8DEE-9EA068566C88}" type="slidenum">
              <a:rPr lang="en-US" smtClean="0"/>
              <a:t>28</a:t>
            </a:fld>
            <a:endParaRPr lang="en-US"/>
          </a:p>
        </p:txBody>
      </p:sp>
    </p:spTree>
    <p:extLst>
      <p:ext uri="{BB962C8B-B14F-4D97-AF65-F5344CB8AC3E}">
        <p14:creationId xmlns:p14="http://schemas.microsoft.com/office/powerpoint/2010/main" val="3672785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Tahoma" panose="020B0604030504040204" pitchFamily="34" charset="0"/>
              </a:defRPr>
            </a:lvl1pPr>
            <a:lvl2pPr marL="742950" indent="-285750" defTabSz="930275" eaLnBrk="0" hangingPunct="0">
              <a:defRPr>
                <a:solidFill>
                  <a:schemeClr val="tx1"/>
                </a:solidFill>
                <a:latin typeface="Tahoma" panose="020B0604030504040204" pitchFamily="34" charset="0"/>
              </a:defRPr>
            </a:lvl2pPr>
            <a:lvl3pPr marL="1143000" indent="-228600" defTabSz="930275" eaLnBrk="0" hangingPunct="0">
              <a:defRPr>
                <a:solidFill>
                  <a:schemeClr val="tx1"/>
                </a:solidFill>
                <a:latin typeface="Tahoma" panose="020B0604030504040204" pitchFamily="34" charset="0"/>
              </a:defRPr>
            </a:lvl3pPr>
            <a:lvl4pPr marL="1600200" indent="-228600" defTabSz="930275" eaLnBrk="0" hangingPunct="0">
              <a:defRPr>
                <a:solidFill>
                  <a:schemeClr val="tx1"/>
                </a:solidFill>
                <a:latin typeface="Tahoma" panose="020B0604030504040204" pitchFamily="34" charset="0"/>
              </a:defRPr>
            </a:lvl4pPr>
            <a:lvl5pPr marL="2057400" indent="-228600" defTabSz="930275" eaLnBrk="0" hangingPunct="0">
              <a:defRPr>
                <a:solidFill>
                  <a:schemeClr val="tx1"/>
                </a:solidFill>
                <a:latin typeface="Tahoma" panose="020B0604030504040204" pitchFamily="34" charset="0"/>
              </a:defRPr>
            </a:lvl5pPr>
            <a:lvl6pPr marL="2514600" indent="-228600" defTabSz="930275" eaLnBrk="0" fontAlgn="base" hangingPunct="0">
              <a:spcBef>
                <a:spcPct val="0"/>
              </a:spcBef>
              <a:spcAft>
                <a:spcPct val="0"/>
              </a:spcAft>
              <a:defRPr>
                <a:solidFill>
                  <a:schemeClr val="tx1"/>
                </a:solidFill>
                <a:latin typeface="Tahoma" panose="020B0604030504040204" pitchFamily="34" charset="0"/>
              </a:defRPr>
            </a:lvl6pPr>
            <a:lvl7pPr marL="2971800" indent="-228600" defTabSz="930275" eaLnBrk="0" fontAlgn="base" hangingPunct="0">
              <a:spcBef>
                <a:spcPct val="0"/>
              </a:spcBef>
              <a:spcAft>
                <a:spcPct val="0"/>
              </a:spcAft>
              <a:defRPr>
                <a:solidFill>
                  <a:schemeClr val="tx1"/>
                </a:solidFill>
                <a:latin typeface="Tahoma" panose="020B0604030504040204" pitchFamily="34" charset="0"/>
              </a:defRPr>
            </a:lvl7pPr>
            <a:lvl8pPr marL="3429000" indent="-228600" defTabSz="930275" eaLnBrk="0" fontAlgn="base" hangingPunct="0">
              <a:spcBef>
                <a:spcPct val="0"/>
              </a:spcBef>
              <a:spcAft>
                <a:spcPct val="0"/>
              </a:spcAft>
              <a:defRPr>
                <a:solidFill>
                  <a:schemeClr val="tx1"/>
                </a:solidFill>
                <a:latin typeface="Tahoma" panose="020B0604030504040204" pitchFamily="34" charset="0"/>
              </a:defRPr>
            </a:lvl8pPr>
            <a:lvl9pPr marL="3886200" indent="-228600" defTabSz="930275"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9B008828-F2ED-49A5-B382-2DDC97B1F835}"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Tree>
    <p:extLst>
      <p:ext uri="{BB962C8B-B14F-4D97-AF65-F5344CB8AC3E}">
        <p14:creationId xmlns:p14="http://schemas.microsoft.com/office/powerpoint/2010/main" val="413572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30A0E-C326-4130-9738-16CBE14BABF9}" type="slidenum">
              <a:rPr lang="en-US" smtClean="0"/>
              <a:t>3</a:t>
            </a:fld>
            <a:endParaRPr lang="en-US"/>
          </a:p>
        </p:txBody>
      </p:sp>
    </p:spTree>
    <p:extLst>
      <p:ext uri="{BB962C8B-B14F-4D97-AF65-F5344CB8AC3E}">
        <p14:creationId xmlns:p14="http://schemas.microsoft.com/office/powerpoint/2010/main" val="222502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30A0E-C326-4130-9738-16CBE14BABF9}" type="slidenum">
              <a:rPr lang="en-US" smtClean="0"/>
              <a:t>4</a:t>
            </a:fld>
            <a:endParaRPr lang="en-US"/>
          </a:p>
        </p:txBody>
      </p:sp>
    </p:spTree>
    <p:extLst>
      <p:ext uri="{BB962C8B-B14F-4D97-AF65-F5344CB8AC3E}">
        <p14:creationId xmlns:p14="http://schemas.microsoft.com/office/powerpoint/2010/main" val="303935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630A0E-C326-4130-9738-16CBE14BABF9}" type="slidenum">
              <a:rPr lang="en-US" smtClean="0"/>
              <a:t>5</a:t>
            </a:fld>
            <a:endParaRPr lang="en-US"/>
          </a:p>
        </p:txBody>
      </p:sp>
    </p:spTree>
    <p:extLst>
      <p:ext uri="{BB962C8B-B14F-4D97-AF65-F5344CB8AC3E}">
        <p14:creationId xmlns:p14="http://schemas.microsoft.com/office/powerpoint/2010/main" val="36036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Archive function in BIMS allows you at any time to save your data to your local device (computer, tablet, phone etc.) You will be able to select all the data, some of the data, between dates and in requested format.</a:t>
            </a:r>
            <a:endParaRPr lang="en-US" dirty="0"/>
          </a:p>
        </p:txBody>
      </p:sp>
      <p:sp>
        <p:nvSpPr>
          <p:cNvPr id="4" name="Slide Number Placeholder 3"/>
          <p:cNvSpPr>
            <a:spLocks noGrp="1"/>
          </p:cNvSpPr>
          <p:nvPr>
            <p:ph type="sldNum" sz="quarter" idx="10"/>
          </p:nvPr>
        </p:nvSpPr>
        <p:spPr/>
        <p:txBody>
          <a:bodyPr/>
          <a:lstStyle/>
          <a:p>
            <a:fld id="{4F630A0E-C326-4130-9738-16CBE14BABF9}" type="slidenum">
              <a:rPr lang="en-US" smtClean="0"/>
              <a:t>6</a:t>
            </a:fld>
            <a:endParaRPr lang="en-US"/>
          </a:p>
        </p:txBody>
      </p:sp>
    </p:spTree>
    <p:extLst>
      <p:ext uri="{BB962C8B-B14F-4D97-AF65-F5344CB8AC3E}">
        <p14:creationId xmlns:p14="http://schemas.microsoft.com/office/powerpoint/2010/main" val="190390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BIMS will show only public datasets (publicly available cultivar evaluation data) if you have not created your own program. You can view the description of the public datasets and also the trait descriptors that they used.</a:t>
            </a:r>
            <a:endParaRPr lang="en-US" dirty="0"/>
          </a:p>
        </p:txBody>
      </p:sp>
      <p:sp>
        <p:nvSpPr>
          <p:cNvPr id="4" name="Slide Number Placeholder 3"/>
          <p:cNvSpPr>
            <a:spLocks noGrp="1"/>
          </p:cNvSpPr>
          <p:nvPr>
            <p:ph type="sldNum" sz="quarter" idx="10"/>
          </p:nvPr>
        </p:nvSpPr>
        <p:spPr/>
        <p:txBody>
          <a:bodyPr/>
          <a:lstStyle/>
          <a:p>
            <a:fld id="{4F630A0E-C326-4130-9738-16CBE14BABF9}" type="slidenum">
              <a:rPr lang="en-US" smtClean="0"/>
              <a:t>7</a:t>
            </a:fld>
            <a:endParaRPr lang="en-US"/>
          </a:p>
        </p:txBody>
      </p:sp>
    </p:spTree>
    <p:extLst>
      <p:ext uri="{BB962C8B-B14F-4D97-AF65-F5344CB8AC3E}">
        <p14:creationId xmlns:p14="http://schemas.microsoft.com/office/powerpoint/2010/main" val="2989579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BIMS will show only public datasets (publicly available cultivar evaluation data) if you have not created your own program. You</a:t>
            </a:r>
            <a:r>
              <a:rPr lang="en-US" sz="1200" b="0" i="0" kern="1200" baseline="0" dirty="0" smtClean="0">
                <a:solidFill>
                  <a:schemeClr val="tx1"/>
                </a:solidFill>
                <a:effectLst/>
                <a:latin typeface="+mn-lt"/>
                <a:ea typeface="+mn-ea"/>
                <a:cs typeface="+mn-cs"/>
              </a:rPr>
              <a:t> can view the description of the public datasets and also the trait descriptors </a:t>
            </a:r>
            <a:r>
              <a:rPr lang="en-US" sz="1200" b="0" i="0" kern="1200" baseline="0" smtClean="0">
                <a:solidFill>
                  <a:schemeClr val="tx1"/>
                </a:solidFill>
                <a:effectLst/>
                <a:latin typeface="+mn-lt"/>
                <a:ea typeface="+mn-ea"/>
                <a:cs typeface="+mn-cs"/>
              </a:rPr>
              <a:t>that they used.</a:t>
            </a:r>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8</a:t>
            </a:fld>
            <a:endParaRPr lang="en-US"/>
          </a:p>
        </p:txBody>
      </p:sp>
    </p:spTree>
    <p:extLst>
      <p:ext uri="{BB962C8B-B14F-4D97-AF65-F5344CB8AC3E}">
        <p14:creationId xmlns:p14="http://schemas.microsoft.com/office/powerpoint/2010/main" val="250480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need to ask for a breeder account before you can create your own program. Within your program you can create multiple trials and make multiple crosses in multiple locations. You do not need to create multiple programs unless you need to create a collaborative breeding program with which you do not want to share your own private breeding data. Once you create your program you can add members and give them privilege to read or read/write.</a:t>
            </a:r>
            <a:endParaRPr lang="en-US" dirty="0"/>
          </a:p>
        </p:txBody>
      </p:sp>
      <p:sp>
        <p:nvSpPr>
          <p:cNvPr id="4" name="Slide Number Placeholder 3"/>
          <p:cNvSpPr>
            <a:spLocks noGrp="1"/>
          </p:cNvSpPr>
          <p:nvPr>
            <p:ph type="sldNum" sz="quarter" idx="10"/>
          </p:nvPr>
        </p:nvSpPr>
        <p:spPr/>
        <p:txBody>
          <a:bodyPr/>
          <a:lstStyle/>
          <a:p>
            <a:fld id="{1EAE87D0-EB4E-470B-BEF3-8B1F5A83F2FC}" type="slidenum">
              <a:rPr lang="en-US" smtClean="0"/>
              <a:t>9</a:t>
            </a:fld>
            <a:endParaRPr lang="en-US"/>
          </a:p>
        </p:txBody>
      </p:sp>
    </p:spTree>
    <p:extLst>
      <p:ext uri="{BB962C8B-B14F-4D97-AF65-F5344CB8AC3E}">
        <p14:creationId xmlns:p14="http://schemas.microsoft.com/office/powerpoint/2010/main" val="157040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07610-4DD3-40D2-89D6-095CD677F50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147431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07610-4DD3-40D2-89D6-095CD677F50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175920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07610-4DD3-40D2-89D6-095CD677F50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225282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920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438400"/>
            <a:ext cx="12192000" cy="4419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8F778D-65C7-4EDB-BCC0-DB811723C853}" type="slidenum">
              <a:rPr lang="en-US" altLang="en-US"/>
              <a:pPr/>
              <a:t>‹#›</a:t>
            </a:fld>
            <a:endParaRPr lang="en-US" altLang="en-US"/>
          </a:p>
        </p:txBody>
      </p:sp>
    </p:spTree>
    <p:extLst>
      <p:ext uri="{BB962C8B-B14F-4D97-AF65-F5344CB8AC3E}">
        <p14:creationId xmlns:p14="http://schemas.microsoft.com/office/powerpoint/2010/main" val="252705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07610-4DD3-40D2-89D6-095CD677F50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385249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07610-4DD3-40D2-89D6-095CD677F50A}" type="datetimeFigureOut">
              <a:rPr lang="en-US" smtClean="0"/>
              <a:t>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368981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07610-4DD3-40D2-89D6-095CD677F50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212242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07610-4DD3-40D2-89D6-095CD677F50A}" type="datetimeFigureOut">
              <a:rPr lang="en-US" smtClean="0"/>
              <a:t>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217996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07610-4DD3-40D2-89D6-095CD677F50A}" type="datetimeFigureOut">
              <a:rPr lang="en-US" smtClean="0"/>
              <a:t>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342236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07610-4DD3-40D2-89D6-095CD677F50A}" type="datetimeFigureOut">
              <a:rPr lang="en-US" smtClean="0"/>
              <a:t>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70839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07610-4DD3-40D2-89D6-095CD677F50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34100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07610-4DD3-40D2-89D6-095CD677F50A}" type="datetimeFigureOut">
              <a:rPr lang="en-US" smtClean="0"/>
              <a:t>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61DD8-C5FB-4486-9D2E-6F34422C4E0D}" type="slidenum">
              <a:rPr lang="en-US" smtClean="0"/>
              <a:t>‹#›</a:t>
            </a:fld>
            <a:endParaRPr lang="en-US"/>
          </a:p>
        </p:txBody>
      </p:sp>
    </p:spTree>
    <p:extLst>
      <p:ext uri="{BB962C8B-B14F-4D97-AF65-F5344CB8AC3E}">
        <p14:creationId xmlns:p14="http://schemas.microsoft.com/office/powerpoint/2010/main" val="176375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07610-4DD3-40D2-89D6-095CD677F50A}" type="datetimeFigureOut">
              <a:rPr lang="en-US" smtClean="0"/>
              <a:t>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61DD8-C5FB-4486-9D2E-6F34422C4E0D}" type="slidenum">
              <a:rPr lang="en-US" smtClean="0"/>
              <a:t>‹#›</a:t>
            </a:fld>
            <a:endParaRPr lang="en-US"/>
          </a:p>
        </p:txBody>
      </p:sp>
    </p:spTree>
    <p:extLst>
      <p:ext uri="{BB962C8B-B14F-4D97-AF65-F5344CB8AC3E}">
        <p14:creationId xmlns:p14="http://schemas.microsoft.com/office/powerpoint/2010/main" val="122285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jpe"/><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image" Target="../media/image31.jpe"/><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748146"/>
            <a:ext cx="12192000" cy="3044536"/>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73"/>
          <p:cNvSpPr txBox="1">
            <a:spLocks/>
          </p:cNvSpPr>
          <p:nvPr/>
        </p:nvSpPr>
        <p:spPr>
          <a:xfrm>
            <a:off x="405245" y="2514573"/>
            <a:ext cx="11003972" cy="831299"/>
          </a:xfrm>
          <a:prstGeom prst="rect">
            <a:avLst/>
          </a:prstGeom>
        </p:spPr>
        <p:txBody>
          <a:bodyPr vert="horz"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 b="1" dirty="0" smtClean="0">
                <a:effectLst>
                  <a:outerShdw blurRad="38100" dist="38100" dir="2700000" algn="tl">
                    <a:srgbClr val="000000">
                      <a:alpha val="43137"/>
                    </a:srgbClr>
                  </a:outerShdw>
                </a:effectLst>
              </a:rPr>
              <a:t>CottonGen BIMS</a:t>
            </a:r>
            <a:r>
              <a:rPr lang="en" dirty="0" smtClean="0"/>
              <a:t/>
            </a:r>
            <a:br>
              <a:rPr lang="en" dirty="0" smtClean="0"/>
            </a:br>
            <a:endParaRPr lang="en" sz="2800" dirty="0" smtClean="0"/>
          </a:p>
          <a:p>
            <a:pPr>
              <a:spcBef>
                <a:spcPts val="0"/>
              </a:spcBef>
            </a:pPr>
            <a:r>
              <a:rPr lang="en" sz="4400" dirty="0" smtClean="0"/>
              <a:t>Breeding Information Management System</a:t>
            </a:r>
            <a:endParaRPr lang="en" sz="4400" dirty="0"/>
          </a:p>
        </p:txBody>
      </p:sp>
      <p:sp>
        <p:nvSpPr>
          <p:cNvPr id="8" name="TextBox 7"/>
          <p:cNvSpPr txBox="1"/>
          <p:nvPr/>
        </p:nvSpPr>
        <p:spPr>
          <a:xfrm>
            <a:off x="2287617" y="4447309"/>
            <a:ext cx="7616765" cy="461665"/>
          </a:xfrm>
          <a:prstGeom prst="rect">
            <a:avLst/>
          </a:prstGeom>
          <a:noFill/>
        </p:spPr>
        <p:txBody>
          <a:bodyPr wrap="none" rtlCol="0">
            <a:spAutoFit/>
          </a:bodyPr>
          <a:lstStyle/>
          <a:p>
            <a:r>
              <a:rPr lang="en-US" sz="2400" dirty="0" smtClean="0"/>
              <a:t>Dorrie Main, Sook Jung, </a:t>
            </a:r>
            <a:r>
              <a:rPr lang="en-US" sz="2400" dirty="0" err="1" smtClean="0"/>
              <a:t>Taein</a:t>
            </a:r>
            <a:r>
              <a:rPr lang="en-US" sz="2400" dirty="0" smtClean="0"/>
              <a:t> Lee, Chun-</a:t>
            </a:r>
            <a:r>
              <a:rPr lang="en-US" sz="2400" dirty="0" err="1" smtClean="0"/>
              <a:t>Huai</a:t>
            </a:r>
            <a:r>
              <a:rPr lang="en-US" sz="2400" dirty="0" smtClean="0"/>
              <a:t> Chen, Jing Yu </a:t>
            </a:r>
            <a:endParaRPr lang="en-US" sz="2400" dirty="0"/>
          </a:p>
        </p:txBody>
      </p:sp>
      <p:sp>
        <p:nvSpPr>
          <p:cNvPr id="9" name="TextBox 8"/>
          <p:cNvSpPr txBox="1"/>
          <p:nvPr/>
        </p:nvSpPr>
        <p:spPr>
          <a:xfrm>
            <a:off x="3446139" y="5753100"/>
            <a:ext cx="5691110" cy="830997"/>
          </a:xfrm>
          <a:prstGeom prst="rect">
            <a:avLst/>
          </a:prstGeom>
          <a:noFill/>
        </p:spPr>
        <p:txBody>
          <a:bodyPr wrap="none" rtlCol="0">
            <a:spAutoFit/>
          </a:bodyPr>
          <a:lstStyle/>
          <a:p>
            <a:pPr algn="ctr"/>
            <a:r>
              <a:rPr lang="en-US" sz="2400" b="1" dirty="0" smtClean="0">
                <a:solidFill>
                  <a:schemeClr val="tx1">
                    <a:lumMod val="50000"/>
                    <a:lumOff val="50000"/>
                  </a:schemeClr>
                </a:solidFill>
              </a:rPr>
              <a:t>Cotton Breeders Workshop January 3, 2015</a:t>
            </a:r>
            <a:br>
              <a:rPr lang="en-US" sz="2400" b="1" dirty="0" smtClean="0">
                <a:solidFill>
                  <a:schemeClr val="tx1">
                    <a:lumMod val="50000"/>
                    <a:lumOff val="50000"/>
                  </a:schemeClr>
                </a:solidFill>
              </a:rPr>
            </a:br>
            <a:r>
              <a:rPr lang="en-US" sz="2400" b="1" dirty="0" smtClean="0">
                <a:solidFill>
                  <a:schemeClr val="tx1">
                    <a:lumMod val="50000"/>
                    <a:lumOff val="50000"/>
                  </a:schemeClr>
                </a:solidFill>
              </a:rPr>
              <a:t>Cotton Beltwide Conference 2016</a:t>
            </a:r>
            <a:endParaRPr lang="en-US" sz="2400" b="1" dirty="0">
              <a:solidFill>
                <a:schemeClr val="tx1">
                  <a:lumMod val="50000"/>
                  <a:lumOff val="50000"/>
                </a:schemeClr>
              </a:solidFill>
            </a:endParaRPr>
          </a:p>
        </p:txBody>
      </p:sp>
    </p:spTree>
    <p:extLst>
      <p:ext uri="{BB962C8B-B14F-4D97-AF65-F5344CB8AC3E}">
        <p14:creationId xmlns:p14="http://schemas.microsoft.com/office/powerpoint/2010/main" val="230440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Manage List</a:t>
            </a:r>
            <a:endParaRPr lang="en-US" dirty="0">
              <a:solidFill>
                <a:schemeClr val="tx1">
                  <a:lumMod val="75000"/>
                  <a:lumOff val="25000"/>
                </a:schemeClr>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342"/>
          <a:stretch/>
        </p:blipFill>
        <p:spPr bwMode="auto">
          <a:xfrm>
            <a:off x="287481" y="966783"/>
            <a:ext cx="9582579" cy="51326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685472" y="2786892"/>
            <a:ext cx="4910254" cy="2677656"/>
          </a:xfrm>
          <a:prstGeom prst="rect">
            <a:avLst/>
          </a:prstGeom>
          <a:noFill/>
        </p:spPr>
        <p:txBody>
          <a:bodyPr wrap="square" rtlCol="0">
            <a:spAutoFit/>
          </a:bodyPr>
          <a:lstStyle/>
          <a:p>
            <a:r>
              <a:rPr lang="en-US" sz="2400" dirty="0" smtClean="0"/>
              <a:t>You can create lists </a:t>
            </a:r>
            <a:r>
              <a:rPr lang="en-US" sz="2400" dirty="0"/>
              <a:t>of germplasm </a:t>
            </a:r>
            <a:r>
              <a:rPr lang="en-US" sz="2400" dirty="0" smtClean="0"/>
              <a:t/>
            </a:r>
            <a:br>
              <a:rPr lang="en-US" sz="2400" dirty="0" smtClean="0"/>
            </a:br>
            <a:r>
              <a:rPr lang="en-US" sz="2400" dirty="0" smtClean="0"/>
              <a:t>and </a:t>
            </a:r>
            <a:r>
              <a:rPr lang="en-US" sz="2400" dirty="0"/>
              <a:t>traits </a:t>
            </a:r>
            <a:r>
              <a:rPr lang="en-US" sz="2400" dirty="0" smtClean="0"/>
              <a:t>to make phenotypic </a:t>
            </a:r>
            <a:r>
              <a:rPr lang="en-US" sz="2400" dirty="0" smtClean="0"/>
              <a:t/>
            </a:r>
            <a:br>
              <a:rPr lang="en-US" sz="2400" dirty="0" smtClean="0"/>
            </a:br>
            <a:r>
              <a:rPr lang="en-US" sz="2400" dirty="0" smtClean="0"/>
              <a:t>data </a:t>
            </a:r>
            <a:r>
              <a:rPr lang="en-US" sz="2400" dirty="0" smtClean="0"/>
              <a:t>collection sheets, download phenotypic or genotypic data in ‘Download page’ or any other </a:t>
            </a:r>
            <a:r>
              <a:rPr lang="en-US" sz="2400" dirty="0" smtClean="0"/>
              <a:t/>
            </a:r>
            <a:br>
              <a:rPr lang="en-US" sz="2400" dirty="0" smtClean="0"/>
            </a:br>
            <a:r>
              <a:rPr lang="en-US" sz="2400" dirty="0" smtClean="0"/>
              <a:t>future </a:t>
            </a:r>
            <a:r>
              <a:rPr lang="en-US" sz="2400" dirty="0" smtClean="0"/>
              <a:t>BIMS tools. The lists is accessed in your account page. </a:t>
            </a:r>
            <a:endParaRPr lang="en-US" sz="2400" dirty="0"/>
          </a:p>
        </p:txBody>
      </p:sp>
    </p:spTree>
    <p:extLst>
      <p:ext uri="{BB962C8B-B14F-4D97-AF65-F5344CB8AC3E}">
        <p14:creationId xmlns:p14="http://schemas.microsoft.com/office/powerpoint/2010/main" val="1475151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4" y="885825"/>
            <a:ext cx="11862112" cy="51625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175168" y="2733120"/>
            <a:ext cx="6281059" cy="830997"/>
          </a:xfrm>
          <a:prstGeom prst="rect">
            <a:avLst/>
          </a:prstGeom>
          <a:noFill/>
        </p:spPr>
        <p:txBody>
          <a:bodyPr wrap="square" rtlCol="0">
            <a:spAutoFit/>
          </a:bodyPr>
          <a:lstStyle/>
          <a:p>
            <a:r>
              <a:rPr lang="en-US" sz="2400" dirty="0" smtClean="0"/>
              <a:t>View existing locations or </a:t>
            </a:r>
            <a:r>
              <a:rPr lang="en-US" sz="2400" dirty="0" smtClean="0"/>
              <a:t/>
            </a:r>
            <a:br>
              <a:rPr lang="en-US" sz="2400" dirty="0" smtClean="0"/>
            </a:br>
            <a:r>
              <a:rPr lang="en-US" sz="2400" dirty="0" smtClean="0"/>
              <a:t>create </a:t>
            </a:r>
            <a:r>
              <a:rPr lang="en-US" sz="2400" dirty="0" smtClean="0"/>
              <a:t>new locations for trials</a:t>
            </a:r>
            <a:endParaRPr lang="en-US" sz="2400" dirty="0"/>
          </a:p>
        </p:txBody>
      </p:sp>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Manage Locations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16080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81" y="910785"/>
            <a:ext cx="11406527" cy="555235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Create a New Location</a:t>
            </a:r>
            <a:endParaRPr lang="en-US" dirty="0">
              <a:solidFill>
                <a:schemeClr val="tx1">
                  <a:lumMod val="75000"/>
                  <a:lumOff val="25000"/>
                </a:schemeClr>
              </a:solidFill>
            </a:endParaRPr>
          </a:p>
        </p:txBody>
      </p:sp>
    </p:spTree>
    <p:extLst>
      <p:ext uri="{BB962C8B-B14F-4D97-AF65-F5344CB8AC3E}">
        <p14:creationId xmlns:p14="http://schemas.microsoft.com/office/powerpoint/2010/main" val="2346403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8" y="1019924"/>
            <a:ext cx="11842600" cy="48006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00368" y="2599343"/>
            <a:ext cx="5562601" cy="2308324"/>
          </a:xfrm>
          <a:prstGeom prst="rect">
            <a:avLst/>
          </a:prstGeom>
          <a:noFill/>
        </p:spPr>
        <p:txBody>
          <a:bodyPr wrap="square" rtlCol="0">
            <a:spAutoFit/>
          </a:bodyPr>
          <a:lstStyle/>
          <a:p>
            <a:r>
              <a:rPr lang="en-US" sz="2400" dirty="0"/>
              <a:t>View and download trial data </a:t>
            </a:r>
            <a:r>
              <a:rPr lang="en-US" sz="2400" dirty="0" smtClean="0"/>
              <a:t>When </a:t>
            </a:r>
            <a:r>
              <a:rPr lang="en-US" sz="2400" dirty="0" smtClean="0"/>
              <a:t/>
            </a:r>
            <a:br>
              <a:rPr lang="en-US" sz="2400" dirty="0" smtClean="0"/>
            </a:br>
            <a:r>
              <a:rPr lang="en-US" sz="2400" dirty="0" smtClean="0"/>
              <a:t>viewing trials</a:t>
            </a:r>
            <a:r>
              <a:rPr lang="en-US" sz="2400" dirty="0"/>
              <a:t>, you can create folders </a:t>
            </a:r>
            <a:r>
              <a:rPr lang="en-US" sz="2400" dirty="0" smtClean="0"/>
              <a:t/>
            </a:r>
            <a:br>
              <a:rPr lang="en-US" sz="2400" dirty="0" smtClean="0"/>
            </a:br>
            <a:r>
              <a:rPr lang="en-US" sz="2400" dirty="0" smtClean="0"/>
              <a:t>to </a:t>
            </a:r>
            <a:r>
              <a:rPr lang="en-US" sz="2400" dirty="0"/>
              <a:t>manage your trial </a:t>
            </a:r>
            <a:r>
              <a:rPr lang="en-US" sz="2400" dirty="0" smtClean="0"/>
              <a:t>data. We will add a functionality to </a:t>
            </a:r>
            <a:r>
              <a:rPr lang="en-US" sz="2400" dirty="0"/>
              <a:t>create a new trial by </a:t>
            </a:r>
            <a:r>
              <a:rPr lang="en-US" sz="2400" dirty="0" smtClean="0"/>
              <a:t/>
            </a:r>
            <a:br>
              <a:rPr lang="en-US" sz="2400" dirty="0" smtClean="0"/>
            </a:br>
            <a:r>
              <a:rPr lang="en-US" sz="2400" dirty="0" smtClean="0"/>
              <a:t>choosing </a:t>
            </a:r>
            <a:r>
              <a:rPr lang="en-US" sz="2400" dirty="0"/>
              <a:t>a list of germplasm, a list of trait, </a:t>
            </a:r>
            <a:r>
              <a:rPr lang="en-US" sz="2400" dirty="0" smtClean="0"/>
              <a:t/>
            </a:r>
            <a:br>
              <a:rPr lang="en-US" sz="2400" dirty="0" smtClean="0"/>
            </a:br>
            <a:r>
              <a:rPr lang="en-US" sz="2400" dirty="0" smtClean="0"/>
              <a:t>a </a:t>
            </a:r>
            <a:r>
              <a:rPr lang="en-US" sz="2400" dirty="0"/>
              <a:t>location and a desirable field design.</a:t>
            </a:r>
          </a:p>
        </p:txBody>
      </p:sp>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Manage Trials</a:t>
            </a:r>
            <a:endParaRPr lang="en-US" dirty="0">
              <a:solidFill>
                <a:schemeClr val="tx1">
                  <a:lumMod val="75000"/>
                  <a:lumOff val="25000"/>
                </a:schemeClr>
              </a:solidFill>
            </a:endParaRPr>
          </a:p>
        </p:txBody>
      </p:sp>
    </p:spTree>
    <p:extLst>
      <p:ext uri="{BB962C8B-B14F-4D97-AF65-F5344CB8AC3E}">
        <p14:creationId xmlns:p14="http://schemas.microsoft.com/office/powerpoint/2010/main" val="1609699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824" y="885825"/>
            <a:ext cx="11850434" cy="5411066"/>
          </a:xfrm>
          <a:prstGeom prst="rect">
            <a:avLst/>
          </a:prstGeom>
          <a:ln>
            <a:solidFill>
              <a:schemeClr val="bg1">
                <a:lumMod val="50000"/>
              </a:schemeClr>
            </a:solidFill>
          </a:ln>
        </p:spPr>
      </p:pic>
      <p:sp>
        <p:nvSpPr>
          <p:cNvPr id="4" name="TextBox 3"/>
          <p:cNvSpPr txBox="1"/>
          <p:nvPr/>
        </p:nvSpPr>
        <p:spPr>
          <a:xfrm>
            <a:off x="4522022" y="3078675"/>
            <a:ext cx="6281059" cy="1200329"/>
          </a:xfrm>
          <a:prstGeom prst="rect">
            <a:avLst/>
          </a:prstGeom>
          <a:noFill/>
        </p:spPr>
        <p:txBody>
          <a:bodyPr wrap="square" rtlCol="0">
            <a:spAutoFit/>
          </a:bodyPr>
          <a:lstStyle/>
          <a:p>
            <a:r>
              <a:rPr lang="en-US" sz="2400" dirty="0"/>
              <a:t>View data on crosses, such as name, location, parents, progeny, </a:t>
            </a:r>
            <a:r>
              <a:rPr lang="en-US" sz="2400" dirty="0" err="1"/>
              <a:t>etc</a:t>
            </a:r>
            <a:r>
              <a:rPr lang="en-US" sz="2400" dirty="0"/>
              <a:t>, and/or create a new cross. </a:t>
            </a:r>
          </a:p>
        </p:txBody>
      </p:sp>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Manage Crosses</a:t>
            </a:r>
            <a:endParaRPr lang="en-US" dirty="0">
              <a:solidFill>
                <a:schemeClr val="tx1">
                  <a:lumMod val="75000"/>
                  <a:lumOff val="25000"/>
                </a:schemeClr>
              </a:solidFill>
            </a:endParaRPr>
          </a:p>
        </p:txBody>
      </p:sp>
    </p:spTree>
    <p:extLst>
      <p:ext uri="{BB962C8B-B14F-4D97-AF65-F5344CB8AC3E}">
        <p14:creationId xmlns:p14="http://schemas.microsoft.com/office/powerpoint/2010/main" val="265870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0401" y="928687"/>
            <a:ext cx="11847062" cy="5420158"/>
          </a:xfrm>
          <a:prstGeom prst="rect">
            <a:avLst/>
          </a:prstGeom>
        </p:spPr>
      </p:pic>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Data Import: Individual Data </a:t>
            </a:r>
            <a:r>
              <a:rPr lang="en-US" dirty="0"/>
              <a:t>U</a:t>
            </a:r>
            <a:r>
              <a:rPr lang="en-US" dirty="0" smtClean="0"/>
              <a:t>pload - </a:t>
            </a:r>
            <a:r>
              <a:rPr lang="en-US" i="1" dirty="0" smtClean="0"/>
              <a:t>Germplasm</a:t>
            </a:r>
            <a:endParaRPr lang="en-US" i="1" dirty="0">
              <a:solidFill>
                <a:schemeClr val="tx1">
                  <a:lumMod val="75000"/>
                  <a:lumOff val="25000"/>
                </a:schemeClr>
              </a:solidFill>
            </a:endParaRPr>
          </a:p>
        </p:txBody>
      </p:sp>
    </p:spTree>
    <p:extLst>
      <p:ext uri="{BB962C8B-B14F-4D97-AF65-F5344CB8AC3E}">
        <p14:creationId xmlns:p14="http://schemas.microsoft.com/office/powerpoint/2010/main" val="3227224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77" y="904875"/>
            <a:ext cx="11960096" cy="5485534"/>
          </a:xfrm>
          <a:prstGeom prst="rect">
            <a:avLst/>
          </a:prstGeom>
        </p:spPr>
      </p:pic>
      <p:sp>
        <p:nvSpPr>
          <p:cNvPr id="6" name="Rectangle 5"/>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Data Import: Individual Data </a:t>
            </a:r>
            <a:r>
              <a:rPr lang="en-US" dirty="0"/>
              <a:t>U</a:t>
            </a:r>
            <a:r>
              <a:rPr lang="en-US" dirty="0" smtClean="0"/>
              <a:t>pload - </a:t>
            </a:r>
            <a:r>
              <a:rPr lang="en-US" i="1" dirty="0" smtClean="0"/>
              <a:t>Traits</a:t>
            </a:r>
            <a:endParaRPr lang="en-US" i="1" dirty="0">
              <a:solidFill>
                <a:schemeClr val="tx1">
                  <a:lumMod val="75000"/>
                  <a:lumOff val="25000"/>
                </a:schemeClr>
              </a:solidFill>
            </a:endParaRPr>
          </a:p>
        </p:txBody>
      </p:sp>
    </p:spTree>
    <p:extLst>
      <p:ext uri="{BB962C8B-B14F-4D97-AF65-F5344CB8AC3E}">
        <p14:creationId xmlns:p14="http://schemas.microsoft.com/office/powerpoint/2010/main" val="258061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8755" y="914400"/>
            <a:ext cx="12083502" cy="5465618"/>
          </a:xfrm>
          <a:prstGeom prst="rect">
            <a:avLst/>
          </a:prstGeom>
        </p:spPr>
      </p:pic>
      <p:sp>
        <p:nvSpPr>
          <p:cNvPr id="6" name="Rectangle 5"/>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Data Import: Templates</a:t>
            </a:r>
            <a:endParaRPr lang="en-US" i="1" dirty="0">
              <a:solidFill>
                <a:schemeClr val="tx1">
                  <a:lumMod val="75000"/>
                  <a:lumOff val="25000"/>
                </a:schemeClr>
              </a:solidFill>
            </a:endParaRPr>
          </a:p>
        </p:txBody>
      </p:sp>
    </p:spTree>
    <p:extLst>
      <p:ext uri="{BB962C8B-B14F-4D97-AF65-F5344CB8AC3E}">
        <p14:creationId xmlns:p14="http://schemas.microsoft.com/office/powerpoint/2010/main" val="245477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Search: By Germplasm Name</a:t>
            </a:r>
            <a:endParaRPr lang="en-US" i="1" dirty="0">
              <a:solidFill>
                <a:schemeClr val="tx1">
                  <a:lumMod val="75000"/>
                  <a:lumOff val="25000"/>
                </a:schemeClr>
              </a:solidFill>
            </a:endParaRPr>
          </a:p>
        </p:txBody>
      </p:sp>
      <p:pic>
        <p:nvPicPr>
          <p:cNvPr id="4" name="Picture 3"/>
          <p:cNvPicPr>
            <a:picLocks noChangeAspect="1"/>
          </p:cNvPicPr>
          <p:nvPr/>
        </p:nvPicPr>
        <p:blipFill rotWithShape="1">
          <a:blip r:embed="rId3"/>
          <a:srcRect l="2853" t="9119" r="67511" b="33330"/>
          <a:stretch/>
        </p:blipFill>
        <p:spPr>
          <a:xfrm>
            <a:off x="187036" y="948473"/>
            <a:ext cx="10573113" cy="5774445"/>
          </a:xfrm>
          <a:prstGeom prst="rect">
            <a:avLst/>
          </a:prstGeom>
        </p:spPr>
      </p:pic>
      <p:sp>
        <p:nvSpPr>
          <p:cNvPr id="9" name="Rectangle 8"/>
          <p:cNvSpPr/>
          <p:nvPr/>
        </p:nvSpPr>
        <p:spPr>
          <a:xfrm>
            <a:off x="592281" y="3636819"/>
            <a:ext cx="1226127" cy="30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02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Search: By Parentage</a:t>
            </a:r>
            <a:endParaRPr lang="en-US" i="1" dirty="0">
              <a:solidFill>
                <a:schemeClr val="tx1">
                  <a:lumMod val="75000"/>
                  <a:lumOff val="25000"/>
                </a:schemeClr>
              </a:solidFill>
            </a:endParaRPr>
          </a:p>
        </p:txBody>
      </p:sp>
      <p:pic>
        <p:nvPicPr>
          <p:cNvPr id="4" name="Picture 3"/>
          <p:cNvPicPr>
            <a:picLocks noChangeAspect="1"/>
          </p:cNvPicPr>
          <p:nvPr/>
        </p:nvPicPr>
        <p:blipFill rotWithShape="1">
          <a:blip r:embed="rId3"/>
          <a:srcRect l="2824" t="14624" r="67571" b="29431"/>
          <a:stretch/>
        </p:blipFill>
        <p:spPr>
          <a:xfrm>
            <a:off x="287480" y="983512"/>
            <a:ext cx="10877213" cy="5780969"/>
          </a:xfrm>
          <a:prstGeom prst="rect">
            <a:avLst/>
          </a:prstGeom>
        </p:spPr>
      </p:pic>
      <p:sp>
        <p:nvSpPr>
          <p:cNvPr id="9" name="Rectangle 8"/>
          <p:cNvSpPr/>
          <p:nvPr/>
        </p:nvSpPr>
        <p:spPr>
          <a:xfrm>
            <a:off x="696191" y="3165764"/>
            <a:ext cx="1226127" cy="301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33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7061"/>
            <a:ext cx="8915400" cy="3777622"/>
          </a:xfrm>
        </p:spPr>
        <p:txBody>
          <a:bodyPr>
            <a:normAutofit/>
          </a:bodyPr>
          <a:lstStyle/>
          <a:p>
            <a:r>
              <a:rPr lang="en-US" sz="2800" dirty="0" smtClean="0"/>
              <a:t>Vision </a:t>
            </a:r>
            <a:r>
              <a:rPr lang="en-US" sz="2800" dirty="0" smtClean="0"/>
              <a:t>for BIMS</a:t>
            </a:r>
            <a:endParaRPr lang="en-US" sz="2800" dirty="0" smtClean="0"/>
          </a:p>
          <a:p>
            <a:r>
              <a:rPr lang="en-US" sz="2800" dirty="0" smtClean="0"/>
              <a:t>Why </a:t>
            </a:r>
            <a:r>
              <a:rPr lang="en-US" sz="2800" dirty="0" smtClean="0"/>
              <a:t>BIMS for </a:t>
            </a:r>
            <a:r>
              <a:rPr lang="en-US" sz="2800" dirty="0" smtClean="0"/>
              <a:t>CottonGen?</a:t>
            </a:r>
          </a:p>
          <a:p>
            <a:r>
              <a:rPr lang="en-US" sz="2800" dirty="0" smtClean="0"/>
              <a:t>Components of BIMS</a:t>
            </a:r>
          </a:p>
          <a:p>
            <a:r>
              <a:rPr lang="en-US" sz="2800" dirty="0" smtClean="0"/>
              <a:t>Demo of BIMS</a:t>
            </a:r>
            <a:endParaRPr lang="en-US" sz="2600" dirty="0" smtClean="0"/>
          </a:p>
          <a:p>
            <a:r>
              <a:rPr lang="en-US" sz="2800" dirty="0" smtClean="0"/>
              <a:t>Future </a:t>
            </a:r>
            <a:r>
              <a:rPr lang="en-US" sz="2800" dirty="0" smtClean="0"/>
              <a:t>Development </a:t>
            </a:r>
            <a:r>
              <a:rPr lang="en-US" sz="2800" dirty="0" smtClean="0"/>
              <a:t>and Discussion</a:t>
            </a:r>
          </a:p>
        </p:txBody>
      </p:sp>
      <p:sp>
        <p:nvSpPr>
          <p:cNvPr id="6" name="Rectangle 5"/>
          <p:cNvSpPr/>
          <p:nvPr/>
        </p:nvSpPr>
        <p:spPr>
          <a:xfrm>
            <a:off x="0" y="353290"/>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419386"/>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Outline</a:t>
            </a:r>
            <a:endParaRPr lang="en-US" dirty="0"/>
          </a:p>
        </p:txBody>
      </p:sp>
    </p:spTree>
    <p:extLst>
      <p:ext uri="{BB962C8B-B14F-4D97-AF65-F5344CB8AC3E}">
        <p14:creationId xmlns:p14="http://schemas.microsoft.com/office/powerpoint/2010/main" val="170835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29697" y="-339015"/>
            <a:ext cx="6281059" cy="830997"/>
          </a:xfrm>
          <a:prstGeom prst="rect">
            <a:avLst/>
          </a:prstGeom>
          <a:noFill/>
        </p:spPr>
        <p:txBody>
          <a:bodyPr wrap="square" rtlCol="0">
            <a:spAutoFit/>
          </a:bodyPr>
          <a:lstStyle/>
          <a:p>
            <a:r>
              <a:rPr lang="en-US" sz="2400" dirty="0"/>
              <a:t>View </a:t>
            </a:r>
            <a:r>
              <a:rPr lang="en-US" sz="2400" dirty="0" smtClean="0"/>
              <a:t>trials in your program and </a:t>
            </a:r>
            <a:r>
              <a:rPr lang="en-US" sz="2400" dirty="0" smtClean="0"/>
              <a:t/>
            </a:r>
            <a:br>
              <a:rPr lang="en-US" sz="2400" dirty="0" smtClean="0"/>
            </a:br>
            <a:r>
              <a:rPr lang="en-US" sz="2400" dirty="0" smtClean="0"/>
              <a:t>download </a:t>
            </a:r>
            <a:r>
              <a:rPr lang="en-US" sz="2400" dirty="0" smtClean="0"/>
              <a:t>the data. </a:t>
            </a:r>
            <a:endParaRPr lang="en-US" sz="2400" dirty="0"/>
          </a:p>
        </p:txBody>
      </p:sp>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Download: By Trial</a:t>
            </a:r>
            <a:endParaRPr lang="en-US" i="1" dirty="0">
              <a:solidFill>
                <a:schemeClr val="tx1">
                  <a:lumMod val="75000"/>
                  <a:lumOff val="25000"/>
                </a:schemeClr>
              </a:solidFill>
            </a:endParaRPr>
          </a:p>
        </p:txBody>
      </p:sp>
      <p:pic>
        <p:nvPicPr>
          <p:cNvPr id="4" name="Picture 3"/>
          <p:cNvPicPr>
            <a:picLocks noChangeAspect="1"/>
          </p:cNvPicPr>
          <p:nvPr/>
        </p:nvPicPr>
        <p:blipFill rotWithShape="1">
          <a:blip r:embed="rId3"/>
          <a:srcRect l="2842" t="14566" r="69082" b="39299"/>
          <a:stretch/>
        </p:blipFill>
        <p:spPr>
          <a:xfrm>
            <a:off x="131617" y="841385"/>
            <a:ext cx="11579501" cy="5351597"/>
          </a:xfrm>
          <a:prstGeom prst="rect">
            <a:avLst/>
          </a:prstGeom>
        </p:spPr>
      </p:pic>
    </p:spTree>
    <p:extLst>
      <p:ext uri="{BB962C8B-B14F-4D97-AF65-F5344CB8AC3E}">
        <p14:creationId xmlns:p14="http://schemas.microsoft.com/office/powerpoint/2010/main" val="407808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87481" y="952500"/>
            <a:ext cx="11239500" cy="5029200"/>
          </a:xfrm>
          <a:prstGeom prst="rect">
            <a:avLst/>
          </a:prstGeom>
        </p:spPr>
      </p:pic>
      <p:sp>
        <p:nvSpPr>
          <p:cNvPr id="6" name="TextBox 5"/>
          <p:cNvSpPr txBox="1"/>
          <p:nvPr/>
        </p:nvSpPr>
        <p:spPr>
          <a:xfrm>
            <a:off x="5153889" y="4640846"/>
            <a:ext cx="5268194" cy="1200329"/>
          </a:xfrm>
          <a:prstGeom prst="rect">
            <a:avLst/>
          </a:prstGeom>
          <a:noFill/>
        </p:spPr>
        <p:txBody>
          <a:bodyPr wrap="square" rtlCol="0">
            <a:spAutoFit/>
          </a:bodyPr>
          <a:lstStyle/>
          <a:p>
            <a:r>
              <a:rPr lang="en-US" sz="2400" dirty="0"/>
              <a:t>View </a:t>
            </a:r>
            <a:r>
              <a:rPr lang="en-US" sz="2400" dirty="0" smtClean="0"/>
              <a:t>lists in your account and choose to </a:t>
            </a:r>
            <a:r>
              <a:rPr lang="en-US" sz="2400" dirty="0" smtClean="0"/>
              <a:t/>
            </a:r>
            <a:br>
              <a:rPr lang="en-US" sz="2400" dirty="0" smtClean="0"/>
            </a:br>
            <a:r>
              <a:rPr lang="en-US" sz="2400" dirty="0" smtClean="0"/>
              <a:t>download </a:t>
            </a:r>
            <a:r>
              <a:rPr lang="en-US" sz="2400" dirty="0" smtClean="0"/>
              <a:t>the phenotypic and genotypic </a:t>
            </a:r>
            <a:r>
              <a:rPr lang="en-US" sz="2400" dirty="0" smtClean="0"/>
              <a:t/>
            </a:r>
            <a:br>
              <a:rPr lang="en-US" sz="2400" dirty="0" smtClean="0"/>
            </a:br>
            <a:r>
              <a:rPr lang="en-US" sz="2400" dirty="0" smtClean="0"/>
              <a:t>data </a:t>
            </a:r>
            <a:r>
              <a:rPr lang="en-US" sz="2400" dirty="0" smtClean="0"/>
              <a:t>for the list of germplasm</a:t>
            </a:r>
            <a:endParaRPr lang="en-US" sz="2400" dirty="0"/>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Download: By List</a:t>
            </a:r>
            <a:endParaRPr lang="en-US" i="1" dirty="0">
              <a:solidFill>
                <a:schemeClr val="tx1">
                  <a:lumMod val="75000"/>
                  <a:lumOff val="25000"/>
                </a:schemeClr>
              </a:solidFill>
            </a:endParaRPr>
          </a:p>
        </p:txBody>
      </p:sp>
    </p:spTree>
    <p:extLst>
      <p:ext uri="{BB962C8B-B14F-4D97-AF65-F5344CB8AC3E}">
        <p14:creationId xmlns:p14="http://schemas.microsoft.com/office/powerpoint/2010/main" val="2587313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388"/>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Field Book App Management</a:t>
            </a:r>
            <a:endParaRPr lang="en-US" i="1" dirty="0">
              <a:solidFill>
                <a:schemeClr val="tx1">
                  <a:lumMod val="75000"/>
                  <a:lumOff val="25000"/>
                </a:schemeClr>
              </a:solidFill>
            </a:endParaRPr>
          </a:p>
        </p:txBody>
      </p:sp>
      <p:pic>
        <p:nvPicPr>
          <p:cNvPr id="4" name="Picture 3"/>
          <p:cNvPicPr>
            <a:picLocks noChangeAspect="1"/>
          </p:cNvPicPr>
          <p:nvPr/>
        </p:nvPicPr>
        <p:blipFill rotWithShape="1">
          <a:blip r:embed="rId3"/>
          <a:srcRect l="2846" t="9754" r="68836" b="41941"/>
          <a:stretch/>
        </p:blipFill>
        <p:spPr>
          <a:xfrm>
            <a:off x="148106" y="904526"/>
            <a:ext cx="11834788" cy="5677786"/>
          </a:xfrm>
          <a:prstGeom prst="rect">
            <a:avLst/>
          </a:prstGeom>
          <a:ln>
            <a:solidFill>
              <a:schemeClr val="bg1">
                <a:lumMod val="65000"/>
              </a:schemeClr>
            </a:solidFill>
          </a:ln>
        </p:spPr>
      </p:pic>
      <p:sp>
        <p:nvSpPr>
          <p:cNvPr id="6" name="TextBox 5"/>
          <p:cNvSpPr txBox="1"/>
          <p:nvPr/>
        </p:nvSpPr>
        <p:spPr>
          <a:xfrm>
            <a:off x="4360736" y="3743419"/>
            <a:ext cx="711925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Upload trait evaluation data collected with Field Book App to BIMS</a:t>
            </a:r>
          </a:p>
          <a:p>
            <a:pPr marL="342900" indent="-342900">
              <a:buFont typeface="Arial" panose="020B0604020202020204" pitchFamily="34" charset="0"/>
              <a:buChar char="•"/>
            </a:pPr>
            <a:r>
              <a:rPr lang="en-US" sz="2400" dirty="0" smtClean="0"/>
              <a:t>Download trait data collection files in Field Book Format </a:t>
            </a:r>
            <a:endParaRPr lang="en-US" sz="2400" dirty="0"/>
          </a:p>
        </p:txBody>
      </p:sp>
      <p:sp>
        <p:nvSpPr>
          <p:cNvPr id="9" name="Rectangle 8"/>
          <p:cNvSpPr/>
          <p:nvPr/>
        </p:nvSpPr>
        <p:spPr>
          <a:xfrm>
            <a:off x="3732028" y="2275367"/>
            <a:ext cx="4784651" cy="28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99" y="942974"/>
            <a:ext cx="11983662" cy="5364308"/>
          </a:xfrm>
          <a:prstGeom prst="rect">
            <a:avLst/>
          </a:prstGeom>
          <a:ln>
            <a:solidFill>
              <a:schemeClr val="bg1">
                <a:lumMod val="65000"/>
              </a:schemeClr>
            </a:solidFill>
          </a:ln>
        </p:spPr>
      </p:pic>
      <p:sp>
        <p:nvSpPr>
          <p:cNvPr id="6" name="TextBox 5"/>
          <p:cNvSpPr txBox="1"/>
          <p:nvPr/>
        </p:nvSpPr>
        <p:spPr>
          <a:xfrm>
            <a:off x="3258169" y="2866935"/>
            <a:ext cx="711925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Choose trials and traits </a:t>
            </a:r>
            <a:r>
              <a:rPr lang="en-US" sz="2400" dirty="0"/>
              <a:t>to calculate and visualize means and standard </a:t>
            </a:r>
            <a:r>
              <a:rPr lang="en-US" sz="2400" dirty="0" smtClean="0"/>
              <a:t>deviation for the dataset.</a:t>
            </a:r>
            <a:endParaRPr lang="en-US" sz="2400" dirty="0"/>
          </a:p>
        </p:txBody>
      </p:sp>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Data Analysis: Statistical Analysis</a:t>
            </a:r>
            <a:endParaRPr lang="en-US" i="1" dirty="0">
              <a:solidFill>
                <a:schemeClr val="tx1">
                  <a:lumMod val="75000"/>
                  <a:lumOff val="25000"/>
                </a:schemeClr>
              </a:solidFill>
            </a:endParaRPr>
          </a:p>
        </p:txBody>
      </p:sp>
    </p:spTree>
    <p:extLst>
      <p:ext uri="{BB962C8B-B14F-4D97-AF65-F5344CB8AC3E}">
        <p14:creationId xmlns:p14="http://schemas.microsoft.com/office/powerpoint/2010/main" val="2417314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39" y="900112"/>
            <a:ext cx="11325225" cy="5133975"/>
          </a:xfrm>
          <a:prstGeom prst="rect">
            <a:avLst/>
          </a:prstGeom>
        </p:spPr>
      </p:pic>
      <p:sp>
        <p:nvSpPr>
          <p:cNvPr id="6" name="TextBox 5"/>
          <p:cNvSpPr txBox="1"/>
          <p:nvPr/>
        </p:nvSpPr>
        <p:spPr>
          <a:xfrm>
            <a:off x="3452688" y="3666743"/>
            <a:ext cx="711925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 You specify how many seedlings you'd like to create that are </a:t>
            </a:r>
            <a:r>
              <a:rPr lang="en-US" sz="2400" dirty="0" smtClean="0"/>
              <a:t>above </a:t>
            </a:r>
            <a:r>
              <a:rPr lang="en-US" sz="2400" dirty="0"/>
              <a:t>your specified trait thresholds. </a:t>
            </a:r>
            <a:r>
              <a:rPr lang="en-US" sz="2400" dirty="0" smtClean="0"/>
              <a:t>Cross </a:t>
            </a:r>
            <a:r>
              <a:rPr lang="en-US" sz="2400" dirty="0"/>
              <a:t>Assist will generate a list of the most efficient parental combinations to achieve your targets.</a:t>
            </a:r>
          </a:p>
        </p:txBody>
      </p:sp>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Breeding Decisions: Cross Assist</a:t>
            </a:r>
            <a:endParaRPr lang="en-US" i="1" dirty="0">
              <a:solidFill>
                <a:schemeClr val="tx1">
                  <a:lumMod val="75000"/>
                  <a:lumOff val="25000"/>
                </a:schemeClr>
              </a:solidFill>
            </a:endParaRPr>
          </a:p>
        </p:txBody>
      </p:sp>
    </p:spTree>
    <p:extLst>
      <p:ext uri="{BB962C8B-B14F-4D97-AF65-F5344CB8AC3E}">
        <p14:creationId xmlns:p14="http://schemas.microsoft.com/office/powerpoint/2010/main" val="1147742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1691" y="909637"/>
            <a:ext cx="11668617" cy="5283345"/>
          </a:xfrm>
          <a:prstGeom prst="rect">
            <a:avLst/>
          </a:prstGeom>
          <a:ln>
            <a:solidFill>
              <a:schemeClr val="bg1">
                <a:lumMod val="65000"/>
              </a:schemeClr>
            </a:solidFill>
          </a:ln>
        </p:spPr>
      </p:pic>
      <p:sp>
        <p:nvSpPr>
          <p:cNvPr id="6" name="TextBox 5"/>
          <p:cNvSpPr txBox="1"/>
          <p:nvPr/>
        </p:nvSpPr>
        <p:spPr>
          <a:xfrm>
            <a:off x="3463142" y="2966808"/>
            <a:ext cx="711925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 </a:t>
            </a:r>
            <a:r>
              <a:rPr lang="en-US" sz="2400" dirty="0" smtClean="0"/>
              <a:t>A </a:t>
            </a:r>
            <a:r>
              <a:rPr lang="en-US" sz="2400" dirty="0" smtClean="0"/>
              <a:t>tool </a:t>
            </a:r>
            <a:r>
              <a:rPr lang="en-US" sz="2400" dirty="0"/>
              <a:t>to enable accurate and flexible cost estimation for marker-assisted seedling selection (MASS</a:t>
            </a:r>
            <a:r>
              <a:rPr lang="en-US" sz="2400" dirty="0" smtClean="0"/>
              <a:t>) </a:t>
            </a:r>
            <a:endParaRPr lang="en-US" sz="2400" dirty="0"/>
          </a:p>
        </p:txBody>
      </p:sp>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Breeding Decisions: Seedling Assist</a:t>
            </a:r>
            <a:endParaRPr lang="en-US" i="1" dirty="0">
              <a:solidFill>
                <a:schemeClr val="tx1">
                  <a:lumMod val="75000"/>
                  <a:lumOff val="25000"/>
                </a:schemeClr>
              </a:solidFill>
            </a:endParaRPr>
          </a:p>
        </p:txBody>
      </p:sp>
    </p:spTree>
    <p:extLst>
      <p:ext uri="{BB962C8B-B14F-4D97-AF65-F5344CB8AC3E}">
        <p14:creationId xmlns:p14="http://schemas.microsoft.com/office/powerpoint/2010/main" val="3156137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7903" y="1093190"/>
            <a:ext cx="10576995"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Create program</a:t>
            </a:r>
          </a:p>
          <a:p>
            <a:pPr marL="342900" indent="-342900">
              <a:buFont typeface="Arial" panose="020B0604020202020204" pitchFamily="34" charset="0"/>
              <a:buChar char="•"/>
            </a:pPr>
            <a:r>
              <a:rPr lang="en-US" sz="2800" dirty="0" smtClean="0"/>
              <a:t>Create location (for existing trials)</a:t>
            </a:r>
          </a:p>
          <a:p>
            <a:pPr marL="342900" indent="-342900">
              <a:buFont typeface="Arial" panose="020B0604020202020204" pitchFamily="34" charset="0"/>
              <a:buChar char="•"/>
            </a:pPr>
            <a:r>
              <a:rPr lang="en-US" sz="2800" dirty="0" smtClean="0"/>
              <a:t>Import data files (germplasm, trait descriptors, existing trial data)</a:t>
            </a:r>
          </a:p>
          <a:p>
            <a:pPr marL="342900" indent="-342900">
              <a:buFont typeface="Arial" panose="020B0604020202020204" pitchFamily="34" charset="0"/>
              <a:buChar char="•"/>
            </a:pPr>
            <a:r>
              <a:rPr lang="en-US" sz="2800" dirty="0" smtClean="0"/>
              <a:t>Create a new trial </a:t>
            </a:r>
          </a:p>
          <a:p>
            <a:pPr marL="342900" indent="-342900">
              <a:buFont typeface="Arial" panose="020B0604020202020204" pitchFamily="34" charset="0"/>
              <a:buChar char="•"/>
            </a:pPr>
            <a:r>
              <a:rPr lang="en-US" sz="2800" dirty="0" smtClean="0"/>
              <a:t>Create trait collection file</a:t>
            </a:r>
          </a:p>
          <a:p>
            <a:pPr marL="342900" indent="-342900">
              <a:buFont typeface="Arial" panose="020B0604020202020204" pitchFamily="34" charset="0"/>
              <a:buChar char="•"/>
            </a:pPr>
            <a:r>
              <a:rPr lang="en-US" sz="2800" dirty="0" smtClean="0"/>
              <a:t>If you will be using Field Book App, create trait collection file for Field Book App</a:t>
            </a:r>
          </a:p>
          <a:p>
            <a:pPr marL="342900" indent="-342900">
              <a:buFont typeface="Arial" panose="020B0604020202020204" pitchFamily="34" charset="0"/>
              <a:buChar char="•"/>
            </a:pPr>
            <a:r>
              <a:rPr lang="en-US" sz="2800" dirty="0" smtClean="0"/>
              <a:t>Record traits in trait collection file</a:t>
            </a:r>
          </a:p>
          <a:p>
            <a:pPr marL="342900" indent="-342900">
              <a:buFont typeface="Arial" panose="020B0604020202020204" pitchFamily="34" charset="0"/>
              <a:buChar char="•"/>
            </a:pPr>
            <a:r>
              <a:rPr lang="en-US" sz="2800" dirty="0" smtClean="0"/>
              <a:t>Upload your trait data</a:t>
            </a:r>
          </a:p>
          <a:p>
            <a:pPr marL="342900" indent="-342900">
              <a:buFont typeface="Arial" panose="020B0604020202020204" pitchFamily="34" charset="0"/>
              <a:buChar char="•"/>
            </a:pPr>
            <a:r>
              <a:rPr lang="en-US" sz="2800" dirty="0" smtClean="0"/>
              <a:t>Search and analyze your data!</a:t>
            </a:r>
          </a:p>
          <a:p>
            <a:pPr marL="342900" indent="-342900">
              <a:buFont typeface="Arial" panose="020B0604020202020204" pitchFamily="34" charset="0"/>
              <a:buChar char="•"/>
            </a:pPr>
            <a:r>
              <a:rPr lang="en-US" sz="2800" dirty="0" smtClean="0"/>
              <a:t>Archive your data periodically</a:t>
            </a:r>
            <a:endParaRPr lang="en-US" sz="2800" dirty="0"/>
          </a:p>
        </p:txBody>
      </p:sp>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Step by Step Guide</a:t>
            </a:r>
            <a:endParaRPr lang="en-US" i="1" dirty="0">
              <a:solidFill>
                <a:schemeClr val="tx1">
                  <a:lumMod val="75000"/>
                  <a:lumOff val="25000"/>
                </a:schemeClr>
              </a:solidFill>
            </a:endParaRPr>
          </a:p>
        </p:txBody>
      </p:sp>
    </p:spTree>
    <p:extLst>
      <p:ext uri="{BB962C8B-B14F-4D97-AF65-F5344CB8AC3E}">
        <p14:creationId xmlns:p14="http://schemas.microsoft.com/office/powerpoint/2010/main" val="312878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432" y="1164582"/>
            <a:ext cx="9359289" cy="4994031"/>
          </a:xfrm>
        </p:spPr>
        <p:txBody>
          <a:bodyPr>
            <a:normAutofit/>
          </a:bodyPr>
          <a:lstStyle/>
          <a:p>
            <a:r>
              <a:rPr lang="en-US" dirty="0" smtClean="0"/>
              <a:t>Adding real breeding program data (Todd Campbell) and test functionality</a:t>
            </a:r>
            <a:br>
              <a:rPr lang="en-US" dirty="0" smtClean="0"/>
            </a:br>
            <a:endParaRPr lang="en-US" sz="2800" dirty="0" smtClean="0"/>
          </a:p>
          <a:p>
            <a:r>
              <a:rPr lang="en-US" sz="2800" dirty="0" smtClean="0"/>
              <a:t>Add more </a:t>
            </a:r>
            <a:r>
              <a:rPr lang="en-US" sz="2800" dirty="0" smtClean="0"/>
              <a:t>statistical analysis and decision tools</a:t>
            </a:r>
          </a:p>
          <a:p>
            <a:pPr lvl="1"/>
            <a:r>
              <a:rPr lang="en-US" sz="2400" dirty="0" smtClean="0"/>
              <a:t>What would you like?</a:t>
            </a:r>
            <a:endParaRPr lang="en-US" sz="2400" dirty="0" smtClean="0"/>
          </a:p>
          <a:p>
            <a:pPr lvl="1"/>
            <a:r>
              <a:rPr lang="en-US" sz="2400" dirty="0" smtClean="0"/>
              <a:t>QTL discovery tools</a:t>
            </a:r>
            <a:r>
              <a:rPr lang="en-US" sz="2400" dirty="0" smtClean="0"/>
              <a:t>?</a:t>
            </a:r>
            <a:br>
              <a:rPr lang="en-US" sz="2400" dirty="0" smtClean="0"/>
            </a:br>
            <a:endParaRPr lang="en-US" sz="2400" dirty="0" smtClean="0"/>
          </a:p>
          <a:p>
            <a:r>
              <a:rPr lang="en-US" sz="2800" dirty="0" smtClean="0"/>
              <a:t>Further development</a:t>
            </a:r>
          </a:p>
          <a:p>
            <a:pPr lvl="1"/>
            <a:r>
              <a:rPr lang="en-US" sz="2400" dirty="0" smtClean="0"/>
              <a:t>Import data in the format of software you are using (</a:t>
            </a:r>
            <a:r>
              <a:rPr lang="en-US" sz="2400" dirty="0" err="1" smtClean="0"/>
              <a:t>eg</a:t>
            </a:r>
            <a:r>
              <a:rPr lang="en-US" sz="2400" dirty="0" smtClean="0"/>
              <a:t>. </a:t>
            </a:r>
            <a:r>
              <a:rPr lang="en-US" sz="2400" dirty="0" err="1" smtClean="0"/>
              <a:t>AgroBase</a:t>
            </a:r>
            <a:r>
              <a:rPr lang="en-US" sz="2400" dirty="0" smtClean="0"/>
              <a:t>)</a:t>
            </a:r>
          </a:p>
          <a:p>
            <a:pPr lvl="1"/>
            <a:r>
              <a:rPr lang="en-US" sz="2400" dirty="0" smtClean="0"/>
              <a:t>Any other suggestions?</a:t>
            </a:r>
            <a:endParaRPr lang="en-US" sz="2400" dirty="0"/>
          </a:p>
        </p:txBody>
      </p:sp>
      <p:sp>
        <p:nvSpPr>
          <p:cNvPr id="4" name="Rectangle 3"/>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Future Development</a:t>
            </a:r>
            <a:endParaRPr lang="en-US" i="1" dirty="0">
              <a:solidFill>
                <a:schemeClr val="tx1">
                  <a:lumMod val="75000"/>
                  <a:lumOff val="25000"/>
                </a:schemeClr>
              </a:solidFill>
            </a:endParaRPr>
          </a:p>
        </p:txBody>
      </p:sp>
    </p:spTree>
    <p:extLst>
      <p:ext uri="{BB962C8B-B14F-4D97-AF65-F5344CB8AC3E}">
        <p14:creationId xmlns:p14="http://schemas.microsoft.com/office/powerpoint/2010/main" val="3203140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rsp10.org/sites/default/files/logo-draft2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761" y="1719455"/>
            <a:ext cx="2353693" cy="750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l="23036" t="75778" r="70050" b="20198"/>
          <a:stretch/>
        </p:blipFill>
        <p:spPr>
          <a:xfrm>
            <a:off x="496748" y="2856595"/>
            <a:ext cx="3136605" cy="520996"/>
          </a:xfrm>
          <a:prstGeom prst="rect">
            <a:avLst/>
          </a:prstGeom>
        </p:spPr>
      </p:pic>
      <p:sp>
        <p:nvSpPr>
          <p:cNvPr id="13" name="Rectangle 12"/>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Acknowledgements</a:t>
            </a:r>
            <a:endParaRPr lang="en-US" i="1" dirty="0">
              <a:solidFill>
                <a:schemeClr val="tx1">
                  <a:lumMod val="75000"/>
                  <a:lumOff val="25000"/>
                </a:schemeClr>
              </a:solidFill>
            </a:endParaRPr>
          </a:p>
        </p:txBody>
      </p:sp>
      <p:sp>
        <p:nvSpPr>
          <p:cNvPr id="15" name="Rectangle 14"/>
          <p:cNvSpPr/>
          <p:nvPr/>
        </p:nvSpPr>
        <p:spPr>
          <a:xfrm>
            <a:off x="176645" y="1558639"/>
            <a:ext cx="10744200" cy="2265218"/>
          </a:xfrm>
          <a:prstGeom prst="rect">
            <a:avLst/>
          </a:prstGeom>
          <a:noFill/>
          <a:ln w="25400">
            <a:solidFill>
              <a:srgbClr val="ACB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4"/>
          <a:srcRect l="17430" t="75821" r="77238" b="20096"/>
          <a:stretch/>
        </p:blipFill>
        <p:spPr>
          <a:xfrm>
            <a:off x="7412241" y="1719455"/>
            <a:ext cx="3289366" cy="711877"/>
          </a:xfrm>
          <a:prstGeom prst="rect">
            <a:avLst/>
          </a:prstGeom>
        </p:spPr>
      </p:pic>
      <p:pic>
        <p:nvPicPr>
          <p:cNvPr id="18" name="Picture 17"/>
          <p:cNvPicPr>
            <a:picLocks noChangeAspect="1"/>
          </p:cNvPicPr>
          <p:nvPr/>
        </p:nvPicPr>
        <p:blipFill rotWithShape="1">
          <a:blip r:embed="rId4"/>
          <a:srcRect l="13830" t="75709" r="82807" b="19888"/>
          <a:stretch/>
        </p:blipFill>
        <p:spPr>
          <a:xfrm>
            <a:off x="2981277" y="1771687"/>
            <a:ext cx="1796902" cy="665018"/>
          </a:xfrm>
          <a:prstGeom prst="rect">
            <a:avLst/>
          </a:prstGeom>
        </p:spPr>
      </p:pic>
      <p:pic>
        <p:nvPicPr>
          <p:cNvPr id="19" name="Picture 18"/>
          <p:cNvPicPr>
            <a:picLocks noChangeAspect="1"/>
          </p:cNvPicPr>
          <p:nvPr/>
        </p:nvPicPr>
        <p:blipFill rotWithShape="1">
          <a:blip r:embed="rId4"/>
          <a:srcRect l="8823" t="75750" r="86461" b="19889"/>
          <a:stretch/>
        </p:blipFill>
        <p:spPr>
          <a:xfrm>
            <a:off x="380356" y="1772597"/>
            <a:ext cx="2519916" cy="658735"/>
          </a:xfrm>
          <a:prstGeom prst="rect">
            <a:avLst/>
          </a:prstGeom>
        </p:spPr>
      </p:pic>
      <p:pic>
        <p:nvPicPr>
          <p:cNvPr id="20" name="Picture 19"/>
          <p:cNvPicPr>
            <a:picLocks noChangeAspect="1"/>
          </p:cNvPicPr>
          <p:nvPr/>
        </p:nvPicPr>
        <p:blipFill rotWithShape="1">
          <a:blip r:embed="rId4"/>
          <a:srcRect l="33825" t="75859" r="61206" b="19871"/>
          <a:stretch/>
        </p:blipFill>
        <p:spPr>
          <a:xfrm>
            <a:off x="6183402" y="2773160"/>
            <a:ext cx="2254104" cy="552894"/>
          </a:xfrm>
          <a:prstGeom prst="rect">
            <a:avLst/>
          </a:prstGeom>
        </p:spPr>
      </p:pic>
      <p:pic>
        <p:nvPicPr>
          <p:cNvPr id="21" name="Picture 20"/>
          <p:cNvPicPr>
            <a:picLocks noChangeAspect="1"/>
          </p:cNvPicPr>
          <p:nvPr/>
        </p:nvPicPr>
        <p:blipFill rotWithShape="1">
          <a:blip r:embed="rId4"/>
          <a:srcRect l="30236" t="76020" r="66366" b="19956"/>
          <a:stretch/>
        </p:blipFill>
        <p:spPr>
          <a:xfrm>
            <a:off x="3896869" y="2682582"/>
            <a:ext cx="2119783" cy="716341"/>
          </a:xfrm>
          <a:prstGeom prst="rect">
            <a:avLst/>
          </a:prstGeom>
        </p:spPr>
      </p:pic>
      <p:pic>
        <p:nvPicPr>
          <p:cNvPr id="22" name="Picture 21"/>
          <p:cNvPicPr>
            <a:picLocks noChangeAspect="1"/>
          </p:cNvPicPr>
          <p:nvPr/>
        </p:nvPicPr>
        <p:blipFill rotWithShape="1">
          <a:blip r:embed="rId4"/>
          <a:srcRect l="39064" t="75862" r="57491" b="20032"/>
          <a:stretch/>
        </p:blipFill>
        <p:spPr>
          <a:xfrm>
            <a:off x="8856123" y="2707403"/>
            <a:ext cx="1845484" cy="627717"/>
          </a:xfrm>
          <a:prstGeom prst="rect">
            <a:avLst/>
          </a:prstGeom>
        </p:spPr>
      </p:pic>
      <p:sp>
        <p:nvSpPr>
          <p:cNvPr id="16" name="TextBox 15"/>
          <p:cNvSpPr txBox="1"/>
          <p:nvPr/>
        </p:nvSpPr>
        <p:spPr>
          <a:xfrm>
            <a:off x="135083" y="1108668"/>
            <a:ext cx="201029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Funding Sources</a:t>
            </a:r>
            <a:endParaRPr lang="en-US" dirty="0"/>
          </a:p>
        </p:txBody>
      </p:sp>
      <p:sp>
        <p:nvSpPr>
          <p:cNvPr id="24" name="TextBox 23"/>
          <p:cNvSpPr txBox="1"/>
          <p:nvPr/>
        </p:nvSpPr>
        <p:spPr>
          <a:xfrm>
            <a:off x="465580" y="4036905"/>
            <a:ext cx="5668027"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The CottonGen Steering Committee</a:t>
            </a:r>
          </a:p>
          <a:p>
            <a:pPr marL="285750" indent="-285750">
              <a:buFont typeface="Arial" panose="020B0604020202020204" pitchFamily="34" charset="0"/>
              <a:buChar char="•"/>
            </a:pPr>
            <a:r>
              <a:rPr lang="en-US" sz="2800" dirty="0" smtClean="0"/>
              <a:t>The Cotton Community</a:t>
            </a:r>
          </a:p>
          <a:p>
            <a:pPr marL="285750" indent="-285750">
              <a:buFont typeface="Arial" panose="020B0604020202020204" pitchFamily="34" charset="0"/>
              <a:buChar char="•"/>
            </a:pPr>
            <a:r>
              <a:rPr lang="en-US" sz="2800" dirty="0" smtClean="0"/>
              <a:t>The </a:t>
            </a:r>
            <a:r>
              <a:rPr lang="en-US" sz="2800" dirty="0" err="1" smtClean="0"/>
              <a:t>Tripal</a:t>
            </a:r>
            <a:r>
              <a:rPr lang="en-US" sz="2800" dirty="0" smtClean="0"/>
              <a:t> Developers Community</a:t>
            </a:r>
          </a:p>
          <a:p>
            <a:pPr marL="285750" indent="-285750">
              <a:buFont typeface="Arial" panose="020B0604020202020204" pitchFamily="34" charset="0"/>
              <a:buChar char="•"/>
            </a:pPr>
            <a:r>
              <a:rPr lang="en-US" sz="2800" dirty="0" smtClean="0"/>
              <a:t>The Bioinformatics Community</a:t>
            </a:r>
          </a:p>
        </p:txBody>
      </p:sp>
    </p:spTree>
    <p:extLst>
      <p:ext uri="{BB962C8B-B14F-4D97-AF65-F5344CB8AC3E}">
        <p14:creationId xmlns:p14="http://schemas.microsoft.com/office/powerpoint/2010/main" val="2185660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tates_imgma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1754" y="1381995"/>
            <a:ext cx="6400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Jing(3).jpg"/>
          <p:cNvPicPr>
            <a:picLocks noChangeAspect="1"/>
          </p:cNvPicPr>
          <p:nvPr/>
        </p:nvPicPr>
        <p:blipFill>
          <a:blip r:embed="rId4"/>
          <a:stretch>
            <a:fillRect/>
          </a:stretch>
        </p:blipFill>
        <p:spPr>
          <a:xfrm>
            <a:off x="4985329" y="5276924"/>
            <a:ext cx="1114808" cy="1267621"/>
          </a:xfrm>
          <a:prstGeom prst="rect">
            <a:avLst/>
          </a:prstGeom>
          <a:ln>
            <a:solidFill>
              <a:schemeClr val="tx1">
                <a:lumMod val="85000"/>
                <a:lumOff val="15000"/>
              </a:schemeClr>
            </a:solidFill>
          </a:ln>
        </p:spPr>
      </p:pic>
      <p:cxnSp>
        <p:nvCxnSpPr>
          <p:cNvPr id="8" name="Straight Arrow Connector 7"/>
          <p:cNvCxnSpPr/>
          <p:nvPr/>
        </p:nvCxnSpPr>
        <p:spPr>
          <a:xfrm flipH="1" flipV="1">
            <a:off x="5309754" y="4887195"/>
            <a:ext cx="304800" cy="304800"/>
          </a:xfrm>
          <a:prstGeom prst="straightConnector1">
            <a:avLst/>
          </a:prstGeom>
          <a:ln w="25400">
            <a:solidFill>
              <a:srgbClr val="A8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sook.jpg"/>
          <p:cNvPicPr>
            <a:picLocks noChangeAspect="1"/>
          </p:cNvPicPr>
          <p:nvPr/>
        </p:nvPicPr>
        <p:blipFill>
          <a:blip r:embed="rId5"/>
          <a:stretch>
            <a:fillRect/>
          </a:stretch>
        </p:blipFill>
        <p:spPr>
          <a:xfrm>
            <a:off x="6681355" y="705721"/>
            <a:ext cx="1038225" cy="1133475"/>
          </a:xfrm>
          <a:prstGeom prst="rect">
            <a:avLst/>
          </a:prstGeom>
          <a:ln>
            <a:solidFill>
              <a:schemeClr val="tx1">
                <a:lumMod val="85000"/>
                <a:lumOff val="15000"/>
              </a:schemeClr>
            </a:solidFill>
          </a:ln>
        </p:spPr>
      </p:pic>
      <p:cxnSp>
        <p:nvCxnSpPr>
          <p:cNvPr id="10" name="Straight Arrow Connector 9"/>
          <p:cNvCxnSpPr/>
          <p:nvPr/>
        </p:nvCxnSpPr>
        <p:spPr>
          <a:xfrm flipH="1">
            <a:off x="5919354" y="1727134"/>
            <a:ext cx="304800" cy="304800"/>
          </a:xfrm>
          <a:prstGeom prst="straightConnector1">
            <a:avLst/>
          </a:prstGeom>
          <a:ln w="25400">
            <a:solidFill>
              <a:srgbClr val="A8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descr="ping.JPG"/>
          <p:cNvPicPr>
            <a:picLocks noChangeAspect="1"/>
          </p:cNvPicPr>
          <p:nvPr/>
        </p:nvPicPr>
        <p:blipFill>
          <a:blip r:embed="rId6"/>
          <a:stretch>
            <a:fillRect/>
          </a:stretch>
        </p:blipFill>
        <p:spPr>
          <a:xfrm>
            <a:off x="509154" y="2742483"/>
            <a:ext cx="965200" cy="925512"/>
          </a:xfrm>
          <a:prstGeom prst="rect">
            <a:avLst/>
          </a:prstGeom>
          <a:ln>
            <a:solidFill>
              <a:schemeClr val="tx1">
                <a:lumMod val="85000"/>
                <a:lumOff val="15000"/>
              </a:schemeClr>
            </a:solidFill>
          </a:ln>
        </p:spPr>
      </p:pic>
      <p:pic>
        <p:nvPicPr>
          <p:cNvPr id="15" name="Picture 14" descr="Jodi(3).jpg"/>
          <p:cNvPicPr>
            <a:picLocks noChangeAspect="1"/>
          </p:cNvPicPr>
          <p:nvPr/>
        </p:nvPicPr>
        <p:blipFill>
          <a:blip r:embed="rId7"/>
          <a:srcRect r="2792"/>
          <a:stretch>
            <a:fillRect/>
          </a:stretch>
        </p:blipFill>
        <p:spPr>
          <a:xfrm>
            <a:off x="509154" y="3744196"/>
            <a:ext cx="990600" cy="1039813"/>
          </a:xfrm>
          <a:prstGeom prst="rect">
            <a:avLst/>
          </a:prstGeom>
          <a:ln>
            <a:solidFill>
              <a:schemeClr val="tx1">
                <a:lumMod val="85000"/>
                <a:lumOff val="15000"/>
              </a:schemeClr>
            </a:solidFill>
          </a:ln>
        </p:spPr>
      </p:pic>
      <p:pic>
        <p:nvPicPr>
          <p:cNvPr id="35852" name="Picture 28" descr="taein(1).jpg"/>
          <p:cNvPicPr>
            <a:picLocks noChangeAspect="1"/>
          </p:cNvPicPr>
          <p:nvPr/>
        </p:nvPicPr>
        <p:blipFill>
          <a:blip r:embed="rId8">
            <a:extLst>
              <a:ext uri="{28A0092B-C50C-407E-A947-70E740481C1C}">
                <a14:useLocalDpi xmlns:a14="http://schemas.microsoft.com/office/drawing/2010/main" val="0"/>
              </a:ext>
            </a:extLst>
          </a:blip>
          <a:srcRect r="5540"/>
          <a:stretch>
            <a:fillRect/>
          </a:stretch>
        </p:blipFill>
        <p:spPr bwMode="auto">
          <a:xfrm>
            <a:off x="509154" y="619995"/>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4"/>
          <p:cNvPicPr>
            <a:picLocks noChangeAspect="1" noChangeArrowheads="1"/>
          </p:cNvPicPr>
          <p:nvPr/>
        </p:nvPicPr>
        <p:blipFill>
          <a:blip r:embed="rId9">
            <a:extLst>
              <a:ext uri="{28A0092B-C50C-407E-A947-70E740481C1C}">
                <a14:useLocalDpi xmlns:a14="http://schemas.microsoft.com/office/drawing/2010/main" val="0"/>
              </a:ext>
            </a:extLst>
          </a:blip>
          <a:srcRect r="7091" b="5882"/>
          <a:stretch>
            <a:fillRect/>
          </a:stretch>
        </p:blipFill>
        <p:spPr bwMode="auto">
          <a:xfrm>
            <a:off x="509154" y="1610595"/>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Sushan(1).jpg"/>
          <p:cNvPicPr>
            <a:picLocks noChangeAspect="1"/>
          </p:cNvPicPr>
          <p:nvPr/>
        </p:nvPicPr>
        <p:blipFill>
          <a:blip r:embed="rId10"/>
          <a:stretch>
            <a:fillRect/>
          </a:stretch>
        </p:blipFill>
        <p:spPr>
          <a:xfrm>
            <a:off x="5447147" y="600802"/>
            <a:ext cx="974725" cy="996950"/>
          </a:xfrm>
          <a:prstGeom prst="rect">
            <a:avLst/>
          </a:prstGeom>
          <a:ln>
            <a:solidFill>
              <a:schemeClr val="tx1">
                <a:lumMod val="85000"/>
                <a:lumOff val="15000"/>
              </a:schemeClr>
            </a:solidFill>
          </a:ln>
        </p:spPr>
      </p:pic>
      <p:sp>
        <p:nvSpPr>
          <p:cNvPr id="35856" name="Rectangle 3"/>
          <p:cNvSpPr>
            <a:spLocks noGrp="1" noChangeArrowheads="1"/>
          </p:cNvSpPr>
          <p:nvPr>
            <p:ph type="title"/>
          </p:nvPr>
        </p:nvSpPr>
        <p:spPr>
          <a:xfrm>
            <a:off x="2098963" y="619995"/>
            <a:ext cx="2886366" cy="762000"/>
          </a:xfrm>
          <a:noFill/>
        </p:spPr>
        <p:txBody>
          <a:bodyPr>
            <a:normAutofit/>
          </a:bodyPr>
          <a:lstStyle/>
          <a:p>
            <a:pPr eaLnBrk="1" hangingPunct="1"/>
            <a:r>
              <a:rPr lang="en-US" altLang="en-US" dirty="0" smtClean="0">
                <a:solidFill>
                  <a:srgbClr val="C00000"/>
                </a:solidFill>
                <a:latin typeface="Calibri" panose="020F0502020204030204" pitchFamily="34" charset="0"/>
              </a:rPr>
              <a:t>The C Team</a:t>
            </a:r>
            <a:endParaRPr lang="en-US" altLang="en-US" dirty="0" smtClean="0">
              <a:solidFill>
                <a:srgbClr val="C00000"/>
              </a:solidFill>
              <a:latin typeface="Calibri" panose="020F0502020204030204" pitchFamily="34" charset="0"/>
            </a:endParaRPr>
          </a:p>
        </p:txBody>
      </p:sp>
      <p:cxnSp>
        <p:nvCxnSpPr>
          <p:cNvPr id="18" name="Straight Arrow Connector 17"/>
          <p:cNvCxnSpPr/>
          <p:nvPr/>
        </p:nvCxnSpPr>
        <p:spPr>
          <a:xfrm flipH="1">
            <a:off x="6727536" y="1968578"/>
            <a:ext cx="304800" cy="304800"/>
          </a:xfrm>
          <a:prstGeom prst="straightConnector1">
            <a:avLst/>
          </a:prstGeom>
          <a:ln w="25400">
            <a:solidFill>
              <a:srgbClr val="A8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25103" y="2724836"/>
            <a:ext cx="1119800" cy="1119800"/>
          </a:xfrm>
          <a:prstGeom prst="rect">
            <a:avLst/>
          </a:prstGeom>
          <a:ln>
            <a:solidFill>
              <a:schemeClr val="tx1">
                <a:lumMod val="75000"/>
                <a:lumOff val="25000"/>
              </a:schemeClr>
            </a:solidFill>
          </a:ln>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07723" y="4247538"/>
            <a:ext cx="958479" cy="1249254"/>
          </a:xfrm>
          <a:prstGeom prst="rect">
            <a:avLst/>
          </a:prstGeom>
          <a:ln>
            <a:solidFill>
              <a:schemeClr val="tx1">
                <a:lumMod val="75000"/>
                <a:lumOff val="25000"/>
              </a:schemeClr>
            </a:solidFill>
          </a:ln>
        </p:spPr>
      </p:pic>
      <p:cxnSp>
        <p:nvCxnSpPr>
          <p:cNvPr id="17" name="Straight Arrow Connector 16"/>
          <p:cNvCxnSpPr/>
          <p:nvPr/>
        </p:nvCxnSpPr>
        <p:spPr>
          <a:xfrm flipH="1" flipV="1">
            <a:off x="7400383" y="4097848"/>
            <a:ext cx="638393" cy="284771"/>
          </a:xfrm>
          <a:prstGeom prst="straightConnector1">
            <a:avLst/>
          </a:prstGeom>
          <a:ln w="25400">
            <a:solidFill>
              <a:srgbClr val="A8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837704" y="3582270"/>
            <a:ext cx="662060" cy="0"/>
          </a:xfrm>
          <a:prstGeom prst="straightConnector1">
            <a:avLst/>
          </a:prstGeom>
          <a:ln w="25400">
            <a:solidFill>
              <a:srgbClr val="A8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4444" y="5276924"/>
            <a:ext cx="1023054" cy="1267622"/>
          </a:xfrm>
          <a:prstGeom prst="rect">
            <a:avLst/>
          </a:prstGeom>
          <a:ln>
            <a:solidFill>
              <a:schemeClr val="tx1">
                <a:lumMod val="75000"/>
                <a:lumOff val="25000"/>
              </a:schemeClr>
            </a:solidFill>
          </a:ln>
        </p:spPr>
      </p:pic>
    </p:spTree>
    <p:extLst>
      <p:ext uri="{BB962C8B-B14F-4D97-AF65-F5344CB8AC3E}">
        <p14:creationId xmlns:p14="http://schemas.microsoft.com/office/powerpoint/2010/main" val="1246051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40188"/>
            <a:ext cx="9635837" cy="4767093"/>
          </a:xfrm>
        </p:spPr>
        <p:txBody>
          <a:bodyPr>
            <a:normAutofit/>
          </a:bodyPr>
          <a:lstStyle/>
          <a:p>
            <a:pPr marL="0" indent="0">
              <a:buNone/>
            </a:pPr>
            <a:r>
              <a:rPr lang="en-US" dirty="0" smtClean="0"/>
              <a:t>To provide individual breeders  with a secure and comprehensive online breeding management system which will allow them to:</a:t>
            </a:r>
            <a:br>
              <a:rPr lang="en-US" dirty="0" smtClean="0"/>
            </a:br>
            <a:r>
              <a:rPr lang="en-US" dirty="0" smtClean="0"/>
              <a:t> </a:t>
            </a:r>
          </a:p>
          <a:p>
            <a:pPr lvl="1"/>
            <a:r>
              <a:rPr lang="en-US" sz="2800" dirty="0"/>
              <a:t>S</a:t>
            </a:r>
            <a:r>
              <a:rPr lang="en-US" sz="2800" dirty="0" smtClean="0"/>
              <a:t>tore, manage, archive and analyze their private breeding program data</a:t>
            </a:r>
            <a:br>
              <a:rPr lang="en-US" sz="2800" dirty="0" smtClean="0"/>
            </a:br>
            <a:endParaRPr lang="en-US" sz="1400" dirty="0" smtClean="0"/>
          </a:p>
          <a:p>
            <a:pPr lvl="1"/>
            <a:r>
              <a:rPr lang="en-US" sz="2800" dirty="0"/>
              <a:t>F</a:t>
            </a:r>
            <a:r>
              <a:rPr lang="en-US" sz="2800" dirty="0" smtClean="0"/>
              <a:t>ully integrate their data with publicly available genomi</a:t>
            </a:r>
            <a:r>
              <a:rPr lang="en-US" sz="2800" dirty="0" smtClean="0"/>
              <a:t>c, genetic and breeding data</a:t>
            </a:r>
            <a:br>
              <a:rPr lang="en-US" sz="2800" dirty="0" smtClean="0"/>
            </a:br>
            <a:endParaRPr lang="en-US" sz="1400" dirty="0" smtClean="0"/>
          </a:p>
          <a:p>
            <a:pPr lvl="1"/>
            <a:r>
              <a:rPr lang="en-US" sz="2800" dirty="0"/>
              <a:t>M</a:t>
            </a:r>
            <a:r>
              <a:rPr lang="en-US" sz="2800" dirty="0" smtClean="0"/>
              <a:t>anage data from the Field Book App, an android app for collecting phenotype data in the field</a:t>
            </a:r>
            <a:endParaRPr lang="en-US" sz="2800" dirty="0" smtClean="0"/>
          </a:p>
        </p:txBody>
      </p:sp>
      <p:sp>
        <p:nvSpPr>
          <p:cNvPr id="4" name="Rectangle 3"/>
          <p:cNvSpPr/>
          <p:nvPr/>
        </p:nvSpPr>
        <p:spPr>
          <a:xfrm>
            <a:off x="0" y="467591"/>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481" y="533687"/>
            <a:ext cx="10515600" cy="653183"/>
          </a:xfrm>
        </p:spPr>
        <p:txBody>
          <a:bodyPr>
            <a:normAutofit fontScale="90000"/>
          </a:bodyPr>
          <a:lstStyle/>
          <a:p>
            <a:r>
              <a:rPr lang="en-US" dirty="0" smtClean="0"/>
              <a:t>Vision</a:t>
            </a:r>
            <a:endParaRPr lang="en-US" dirty="0"/>
          </a:p>
        </p:txBody>
      </p:sp>
    </p:spTree>
    <p:extLst>
      <p:ext uri="{BB962C8B-B14F-4D97-AF65-F5344CB8AC3E}">
        <p14:creationId xmlns:p14="http://schemas.microsoft.com/office/powerpoint/2010/main" val="128717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481" y="1264080"/>
            <a:ext cx="11287992" cy="5282193"/>
          </a:xfrm>
        </p:spPr>
        <p:txBody>
          <a:bodyPr>
            <a:normAutofit fontScale="85000" lnSpcReduction="20000"/>
          </a:bodyPr>
          <a:lstStyle/>
          <a:p>
            <a:pPr marL="0" indent="0">
              <a:buNone/>
            </a:pPr>
            <a:endParaRPr lang="en-US" dirty="0" smtClean="0"/>
          </a:p>
          <a:p>
            <a:pPr lvl="1"/>
            <a:r>
              <a:rPr lang="en-US" sz="2800" dirty="0" smtClean="0"/>
              <a:t>Data is </a:t>
            </a:r>
            <a:r>
              <a:rPr lang="en-US" sz="2800" dirty="0"/>
              <a:t>b</a:t>
            </a:r>
            <a:r>
              <a:rPr lang="en-US" sz="2800" dirty="0" smtClean="0"/>
              <a:t>acked up daily – </a:t>
            </a:r>
            <a:r>
              <a:rPr lang="en-US" sz="2800" dirty="0" smtClean="0">
                <a:solidFill>
                  <a:srgbClr val="C00000"/>
                </a:solidFill>
              </a:rPr>
              <a:t>Data Safety</a:t>
            </a:r>
            <a:br>
              <a:rPr lang="en-US" sz="2800" dirty="0" smtClean="0">
                <a:solidFill>
                  <a:srgbClr val="C00000"/>
                </a:solidFill>
              </a:rPr>
            </a:br>
            <a:endParaRPr lang="en-US" sz="1500" dirty="0" smtClean="0">
              <a:solidFill>
                <a:srgbClr val="C00000"/>
              </a:solidFill>
            </a:endParaRPr>
          </a:p>
          <a:p>
            <a:pPr lvl="1"/>
            <a:r>
              <a:rPr lang="en-US" sz="2800" dirty="0" smtClean="0"/>
              <a:t>Breeding data fully integrated with data in CottonGen – </a:t>
            </a:r>
            <a:r>
              <a:rPr lang="en-US" sz="2800" dirty="0" smtClean="0">
                <a:solidFill>
                  <a:srgbClr val="C00000"/>
                </a:solidFill>
              </a:rPr>
              <a:t>Enhanced Data Utility</a:t>
            </a:r>
            <a:br>
              <a:rPr lang="en-US" sz="2800" dirty="0" smtClean="0">
                <a:solidFill>
                  <a:srgbClr val="C00000"/>
                </a:solidFill>
              </a:rPr>
            </a:br>
            <a:endParaRPr lang="en-US" sz="2800" dirty="0"/>
          </a:p>
          <a:p>
            <a:pPr lvl="2"/>
            <a:r>
              <a:rPr lang="en-US" sz="2800" dirty="0" smtClean="0"/>
              <a:t>CottonGen is continuously updated with genomic data, QTL data, publicly </a:t>
            </a:r>
            <a:br>
              <a:rPr lang="en-US" sz="2800" dirty="0" smtClean="0"/>
            </a:br>
            <a:r>
              <a:rPr lang="en-US" sz="2800" dirty="0" smtClean="0"/>
              <a:t>available cultivar evaluation data and molecular genotypic data</a:t>
            </a:r>
            <a:br>
              <a:rPr lang="en-US" sz="2800" dirty="0" smtClean="0"/>
            </a:br>
            <a:endParaRPr lang="en-US" sz="2800" dirty="0"/>
          </a:p>
          <a:p>
            <a:pPr lvl="2"/>
            <a:r>
              <a:rPr lang="en-US" sz="2800" dirty="0" smtClean="0"/>
              <a:t>New and better marker development</a:t>
            </a:r>
          </a:p>
          <a:p>
            <a:pPr lvl="3"/>
            <a:r>
              <a:rPr lang="en-US" sz="2600" dirty="0" smtClean="0"/>
              <a:t>From markers that breeders use -&gt; marker page in CottonGen -&gt; genome browser </a:t>
            </a:r>
          </a:p>
          <a:p>
            <a:pPr marL="1371600" lvl="3" indent="0">
              <a:buNone/>
            </a:pPr>
            <a:r>
              <a:rPr lang="en-US" sz="2600" dirty="0"/>
              <a:t> </a:t>
            </a:r>
            <a:r>
              <a:rPr lang="en-US" sz="2600" dirty="0" smtClean="0"/>
              <a:t>   </a:t>
            </a:r>
            <a:r>
              <a:rPr lang="en-US" sz="2600" dirty="0" smtClean="0"/>
              <a:t>-&gt; sequence and polymorphism data </a:t>
            </a:r>
          </a:p>
          <a:p>
            <a:pPr lvl="3"/>
            <a:r>
              <a:rPr lang="en-US" sz="2600" dirty="0" smtClean="0"/>
              <a:t>From traits (linked to trait ontology) -&gt; QTL page in CottonGen -&gt; genome browser </a:t>
            </a:r>
            <a:br>
              <a:rPr lang="en-US" sz="2600" dirty="0" smtClean="0"/>
            </a:br>
            <a:r>
              <a:rPr lang="en-US" sz="2600" dirty="0" smtClean="0"/>
              <a:t> -&gt; sequence and polymorphism data</a:t>
            </a:r>
            <a:br>
              <a:rPr lang="en-US" sz="2600" dirty="0" smtClean="0"/>
            </a:br>
            <a:endParaRPr lang="en-US" sz="2200" dirty="0" smtClean="0"/>
          </a:p>
          <a:p>
            <a:pPr lvl="2"/>
            <a:r>
              <a:rPr lang="en-US" sz="2800" dirty="0" smtClean="0"/>
              <a:t>Compare trait data between private germplasm and publically available germplasm</a:t>
            </a:r>
            <a:br>
              <a:rPr lang="en-US" sz="2800" dirty="0" smtClean="0"/>
            </a:br>
            <a:endParaRPr lang="en-US" sz="2800" dirty="0" smtClean="0"/>
          </a:p>
          <a:p>
            <a:pPr lvl="1"/>
            <a:r>
              <a:rPr lang="en-US" sz="2800" dirty="0" smtClean="0">
                <a:solidFill>
                  <a:srgbClr val="C00000"/>
                </a:solidFill>
              </a:rPr>
              <a:t>Aids in breeding decision making and </a:t>
            </a:r>
            <a:r>
              <a:rPr lang="en-US" sz="2800" dirty="0">
                <a:solidFill>
                  <a:srgbClr val="C00000"/>
                </a:solidFill>
              </a:rPr>
              <a:t>i</a:t>
            </a:r>
            <a:r>
              <a:rPr lang="en-US" sz="2800" dirty="0" smtClean="0">
                <a:solidFill>
                  <a:srgbClr val="C00000"/>
                </a:solidFill>
              </a:rPr>
              <a:t>t’s </a:t>
            </a:r>
            <a:r>
              <a:rPr lang="en-US" sz="2800" dirty="0">
                <a:solidFill>
                  <a:srgbClr val="C00000"/>
                </a:solidFill>
              </a:rPr>
              <a:t>f</a:t>
            </a:r>
            <a:r>
              <a:rPr lang="en-US" sz="2800" dirty="0" smtClean="0">
                <a:solidFill>
                  <a:srgbClr val="C00000"/>
                </a:solidFill>
              </a:rPr>
              <a:t>ree! </a:t>
            </a:r>
            <a:r>
              <a:rPr lang="en-US" sz="2800" dirty="0" smtClean="0">
                <a:sym typeface="Wingdings" panose="05000000000000000000" pitchFamily="2" charset="2"/>
              </a:rPr>
              <a:t></a:t>
            </a:r>
            <a:endParaRPr lang="en-US" sz="2800" dirty="0" smtClean="0"/>
          </a:p>
          <a:p>
            <a:pPr lvl="2"/>
            <a:endParaRPr lang="en-US" sz="2400" dirty="0" smtClean="0"/>
          </a:p>
        </p:txBody>
      </p:sp>
      <p:sp>
        <p:nvSpPr>
          <p:cNvPr id="4" name="Rectangle 3"/>
          <p:cNvSpPr/>
          <p:nvPr/>
        </p:nvSpPr>
        <p:spPr>
          <a:xfrm>
            <a:off x="0" y="467591"/>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481" y="533687"/>
            <a:ext cx="10515600" cy="653183"/>
          </a:xfrm>
        </p:spPr>
        <p:txBody>
          <a:bodyPr>
            <a:normAutofit fontScale="90000"/>
          </a:bodyPr>
          <a:lstStyle/>
          <a:p>
            <a:r>
              <a:rPr lang="en-US" dirty="0" smtClean="0"/>
              <a:t>Value of BIMS in CottonGen</a:t>
            </a:r>
            <a:endParaRPr lang="en-US" dirty="0"/>
          </a:p>
        </p:txBody>
      </p:sp>
    </p:spTree>
    <p:extLst>
      <p:ext uri="{BB962C8B-B14F-4D97-AF65-F5344CB8AC3E}">
        <p14:creationId xmlns:p14="http://schemas.microsoft.com/office/powerpoint/2010/main" val="55862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0189"/>
            <a:ext cx="8915400" cy="3777622"/>
          </a:xfrm>
        </p:spPr>
        <p:txBody>
          <a:bodyPr>
            <a:normAutofit/>
          </a:bodyPr>
          <a:lstStyle/>
          <a:p>
            <a:r>
              <a:rPr lang="en-US" sz="2800" dirty="0" smtClean="0"/>
              <a:t>Archive</a:t>
            </a:r>
          </a:p>
          <a:p>
            <a:r>
              <a:rPr lang="en-US" dirty="0" smtClean="0"/>
              <a:t>Manage Breeding </a:t>
            </a:r>
          </a:p>
          <a:p>
            <a:r>
              <a:rPr lang="en-US" dirty="0" smtClean="0"/>
              <a:t>Data Import</a:t>
            </a:r>
          </a:p>
          <a:p>
            <a:r>
              <a:rPr lang="en-US" sz="2800" dirty="0" smtClean="0"/>
              <a:t>Search/Download </a:t>
            </a:r>
          </a:p>
          <a:p>
            <a:r>
              <a:rPr lang="en-US" sz="2800" dirty="0" smtClean="0"/>
              <a:t>Field Book App Management</a:t>
            </a:r>
          </a:p>
          <a:p>
            <a:r>
              <a:rPr lang="en-US" dirty="0" smtClean="0"/>
              <a:t>Data Analysis Tools</a:t>
            </a:r>
          </a:p>
          <a:p>
            <a:r>
              <a:rPr lang="en-US" sz="2800" dirty="0" smtClean="0"/>
              <a:t>Breeding Decision Tools</a:t>
            </a:r>
            <a:endParaRPr lang="en-US" sz="2800" dirty="0" smtClean="0"/>
          </a:p>
        </p:txBody>
      </p:sp>
      <p:sp>
        <p:nvSpPr>
          <p:cNvPr id="6" name="Rectangle 5"/>
          <p:cNvSpPr/>
          <p:nvPr/>
        </p:nvSpPr>
        <p:spPr>
          <a:xfrm>
            <a:off x="0" y="467591"/>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533687"/>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Components of BIMS in CottonGen</a:t>
            </a:r>
            <a:endParaRPr lang="en-US" dirty="0"/>
          </a:p>
        </p:txBody>
      </p:sp>
    </p:spTree>
    <p:extLst>
      <p:ext uri="{BB962C8B-B14F-4D97-AF65-F5344CB8AC3E}">
        <p14:creationId xmlns:p14="http://schemas.microsoft.com/office/powerpoint/2010/main" val="1293660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66092"/>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Archive</a:t>
            </a:r>
            <a:endParaRPr lang="en-US" dirty="0"/>
          </a:p>
        </p:txBody>
      </p:sp>
      <p:pic>
        <p:nvPicPr>
          <p:cNvPr id="3" name="Picture 2"/>
          <p:cNvPicPr>
            <a:picLocks noChangeAspect="1"/>
          </p:cNvPicPr>
          <p:nvPr/>
        </p:nvPicPr>
        <p:blipFill rotWithShape="1">
          <a:blip r:embed="rId3"/>
          <a:srcRect l="50618" t="11592" r="17564" b="27924"/>
          <a:stretch/>
        </p:blipFill>
        <p:spPr>
          <a:xfrm>
            <a:off x="446812" y="796484"/>
            <a:ext cx="11337520" cy="6061515"/>
          </a:xfrm>
          <a:prstGeom prst="rect">
            <a:avLst/>
          </a:prstGeom>
        </p:spPr>
      </p:pic>
    </p:spTree>
    <p:extLst>
      <p:ext uri="{BB962C8B-B14F-4D97-AF65-F5344CB8AC3E}">
        <p14:creationId xmlns:p14="http://schemas.microsoft.com/office/powerpoint/2010/main" val="34083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a:t>
            </a:r>
            <a:endParaRPr lang="en-US" dirty="0">
              <a:solidFill>
                <a:schemeClr val="tx1">
                  <a:lumMod val="75000"/>
                  <a:lumOff val="25000"/>
                </a:schemeClr>
              </a:solidFill>
            </a:endParaRPr>
          </a:p>
        </p:txBody>
      </p:sp>
      <p:pic>
        <p:nvPicPr>
          <p:cNvPr id="3" name="Picture 2"/>
          <p:cNvPicPr>
            <a:picLocks noChangeAspect="1"/>
          </p:cNvPicPr>
          <p:nvPr/>
        </p:nvPicPr>
        <p:blipFill rotWithShape="1">
          <a:blip r:embed="rId3"/>
          <a:srcRect l="50581" t="16626" r="5326" b="12170"/>
          <a:stretch/>
        </p:blipFill>
        <p:spPr>
          <a:xfrm>
            <a:off x="20782" y="893619"/>
            <a:ext cx="12125690" cy="5507181"/>
          </a:xfrm>
          <a:prstGeom prst="rect">
            <a:avLst/>
          </a:prstGeom>
        </p:spPr>
      </p:pic>
    </p:spTree>
    <p:extLst>
      <p:ext uri="{BB962C8B-B14F-4D97-AF65-F5344CB8AC3E}">
        <p14:creationId xmlns:p14="http://schemas.microsoft.com/office/powerpoint/2010/main" val="1481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View Descriptors</a:t>
            </a:r>
            <a:endParaRPr lang="en-US" dirty="0">
              <a:solidFill>
                <a:schemeClr val="tx1">
                  <a:lumMod val="75000"/>
                  <a:lumOff val="25000"/>
                </a:schemeClr>
              </a:solidFill>
            </a:endParaRPr>
          </a:p>
        </p:txBody>
      </p:sp>
      <p:pic>
        <p:nvPicPr>
          <p:cNvPr id="6" name="Picture 5"/>
          <p:cNvPicPr>
            <a:picLocks noChangeAspect="1"/>
          </p:cNvPicPr>
          <p:nvPr/>
        </p:nvPicPr>
        <p:blipFill rotWithShape="1">
          <a:blip r:embed="rId3"/>
          <a:srcRect l="50605" t="11179" r="15307" b="28046"/>
          <a:stretch/>
        </p:blipFill>
        <p:spPr>
          <a:xfrm>
            <a:off x="151031" y="923341"/>
            <a:ext cx="11673823" cy="5853743"/>
          </a:xfrm>
          <a:prstGeom prst="rect">
            <a:avLst/>
          </a:prstGeom>
        </p:spPr>
      </p:pic>
    </p:spTree>
    <p:extLst>
      <p:ext uri="{BB962C8B-B14F-4D97-AF65-F5344CB8AC3E}">
        <p14:creationId xmlns:p14="http://schemas.microsoft.com/office/powerpoint/2010/main" val="353817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
            <a:ext cx="12192000" cy="730393"/>
          </a:xfrm>
          <a:prstGeom prst="rect">
            <a:avLst/>
          </a:prstGeom>
          <a:solidFill>
            <a:srgbClr val="ACB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87481" y="76484"/>
            <a:ext cx="10515600" cy="65318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Manage Breeding: Creating a New Program</a:t>
            </a:r>
            <a:endParaRPr lang="en-US" dirty="0">
              <a:solidFill>
                <a:schemeClr val="tx1">
                  <a:lumMod val="75000"/>
                  <a:lumOff val="25000"/>
                </a:schemeClr>
              </a:solidFill>
            </a:endParaRPr>
          </a:p>
        </p:txBody>
      </p:sp>
      <p:pic>
        <p:nvPicPr>
          <p:cNvPr id="3" name="Picture 2"/>
          <p:cNvPicPr>
            <a:picLocks noChangeAspect="1"/>
          </p:cNvPicPr>
          <p:nvPr/>
        </p:nvPicPr>
        <p:blipFill rotWithShape="1">
          <a:blip r:embed="rId3"/>
          <a:srcRect l="50628" t="16576" r="5953" b="8534"/>
          <a:stretch/>
        </p:blipFill>
        <p:spPr>
          <a:xfrm>
            <a:off x="287481" y="806877"/>
            <a:ext cx="11265994" cy="5465135"/>
          </a:xfrm>
          <a:prstGeom prst="rect">
            <a:avLst/>
          </a:prstGeom>
        </p:spPr>
      </p:pic>
      <p:sp>
        <p:nvSpPr>
          <p:cNvPr id="4" name="Rectangle 3"/>
          <p:cNvSpPr/>
          <p:nvPr/>
        </p:nvSpPr>
        <p:spPr>
          <a:xfrm>
            <a:off x="2576945" y="4842164"/>
            <a:ext cx="8603673" cy="3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76945" y="4270664"/>
            <a:ext cx="8603673" cy="311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9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776</Words>
  <Application>Microsoft Office PowerPoint</Application>
  <PresentationFormat>Widescreen</PresentationFormat>
  <Paragraphs>126</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PowerPoint Presentation</vt:lpstr>
      <vt:lpstr>PowerPoint Presentation</vt:lpstr>
      <vt:lpstr>Vision</vt:lpstr>
      <vt:lpstr>Value of BIMS in CottonGen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 Team</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dorrie</dc:creator>
  <cp:lastModifiedBy>dorrie</cp:lastModifiedBy>
  <cp:revision>34</cp:revision>
  <cp:lastPrinted>2016-01-02T23:17:15Z</cp:lastPrinted>
  <dcterms:created xsi:type="dcterms:W3CDTF">2016-01-02T18:32:06Z</dcterms:created>
  <dcterms:modified xsi:type="dcterms:W3CDTF">2016-01-02T23:20:58Z</dcterms:modified>
</cp:coreProperties>
</file>