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348" r:id="rId2"/>
    <p:sldId id="287" r:id="rId3"/>
    <p:sldId id="329" r:id="rId4"/>
    <p:sldId id="332" r:id="rId5"/>
    <p:sldId id="334" r:id="rId6"/>
    <p:sldId id="356" r:id="rId7"/>
    <p:sldId id="349" r:id="rId8"/>
    <p:sldId id="347" r:id="rId9"/>
    <p:sldId id="341" r:id="rId10"/>
    <p:sldId id="350" r:id="rId11"/>
    <p:sldId id="351" r:id="rId12"/>
    <p:sldId id="352" r:id="rId13"/>
    <p:sldId id="318" r:id="rId14"/>
    <p:sldId id="319" r:id="rId15"/>
    <p:sldId id="342" r:id="rId16"/>
    <p:sldId id="344" r:id="rId17"/>
    <p:sldId id="343" r:id="rId18"/>
    <p:sldId id="324" r:id="rId19"/>
    <p:sldId id="328" r:id="rId20"/>
    <p:sldId id="284" r:id="rId21"/>
    <p:sldId id="345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rie" initials="D" lastIdx="10" clrIdx="0"/>
  <p:cmAuthor id="1" name="lab" initials="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FFFF99"/>
    <a:srgbClr val="FF99FF"/>
    <a:srgbClr val="004D8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75" autoAdjust="0"/>
    <p:restoredTop sz="94660"/>
  </p:normalViewPr>
  <p:slideViewPr>
    <p:cSldViewPr>
      <p:cViewPr varScale="1">
        <p:scale>
          <a:sx n="74" d="100"/>
          <a:sy n="74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 b="1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 b="1"/>
        </a:p>
      </dgm:t>
    </dgm:pt>
    <dgm:pt modelId="{70B64629-CB24-4976-A7DE-5B8DCBCEF9F7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 b="1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 b="1"/>
        </a:p>
      </dgm:t>
    </dgm:pt>
    <dgm:pt modelId="{5A5D8DBD-57AA-4487-9CC2-521F6A6DBEBE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 b="1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 b="1"/>
        </a:p>
      </dgm:t>
    </dgm:pt>
    <dgm:pt modelId="{B722D230-F4A8-4A3A-9DF5-891C5C27981D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 b="1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 b="1"/>
        </a:p>
      </dgm:t>
    </dgm:pt>
    <dgm:pt modelId="{FDC461D6-9EED-488A-9033-1AE0B2646ED0}">
      <dgm:prSet phldrT="[Text]"/>
      <dgm:spPr/>
      <dgm:t>
        <a:bodyPr/>
        <a:lstStyle/>
        <a:p>
          <a:endParaRPr lang="en-US" b="1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 b="1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 b="1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08796" custLinFactNeighborY="-271"/>
      <dgm:sp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100000" custLinFactNeighborX="-102921" custLinFactNeighborY="50925"/>
      <dgm:spPr>
        <a:solidFill>
          <a:srgbClr val="003B68"/>
        </a:solidFill>
      </dgm:spPr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80490" custLinFactNeighborX="-100000" custLinFactNeighborY="83701"/>
      <dgm:spPr>
        <a:solidFill>
          <a:srgbClr val="003B68"/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LinFactX="-98073" custLinFactNeighborX="-100000" custLinFactNeighborY="90553"/>
      <dgm:spPr>
        <a:solidFill>
          <a:srgbClr val="003B68"/>
        </a:solidFill>
      </dgm:spPr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7206" custScaleY="97206" custLinFactX="-100000" custLinFactNeighborX="-108788" custLinFactNeighborY="68946"/>
      <dgm:spPr>
        <a:solidFill>
          <a:srgbClr val="003B68"/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88156" custScaleY="88156" custLinFactX="-87743" custLinFactNeighborX="-100000" custLinFactNeighborY="43686"/>
      <dgm:spPr>
        <a:solidFill>
          <a:srgbClr val="003B68"/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A02F2-6007-479B-91E8-AF7F54238D90}" type="presOf" srcId="{8243ACCE-3CAC-40EC-A841-22107526358C}" destId="{EE6AFA97-3A93-4A4B-AF9E-65FFB6A58F27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F089C0E1-1D68-417F-86AA-01C422FA9A5A}" type="presOf" srcId="{B722D230-F4A8-4A3A-9DF5-891C5C27981D}" destId="{C3B8C030-1576-48E8-A843-0AD7D975CFF4}" srcOrd="0" destOrd="0" presId="urn:microsoft.com/office/officeart/2005/8/layout/arrow2"/>
    <dgm:cxn modelId="{A14816CC-A981-4889-89C8-0A86FD4EC656}" type="presOf" srcId="{5A5D8DBD-57AA-4487-9CC2-521F6A6DBEBE}" destId="{A907D7BD-A5EC-4F25-A79F-E317841DECA6}" srcOrd="0" destOrd="0" presId="urn:microsoft.com/office/officeart/2005/8/layout/arrow2"/>
    <dgm:cxn modelId="{77EE24DF-E955-4FC9-BEA6-DF5C27AB3224}" type="presOf" srcId="{70B64629-CB24-4976-A7DE-5B8DCBCEF9F7}" destId="{C5A0217B-48ED-4147-9269-EA0550838A47}" srcOrd="0" destOrd="0" presId="urn:microsoft.com/office/officeart/2005/8/layout/arrow2"/>
    <dgm:cxn modelId="{4A4A1AA0-F996-4B12-AACA-C9290DB50724}" type="presOf" srcId="{FDC461D6-9EED-488A-9033-1AE0B2646ED0}" destId="{53326F8C-81B9-4F8E-A0C8-C9EA2902C07E}" srcOrd="0" destOrd="0" presId="urn:microsoft.com/office/officeart/2005/8/layout/arrow2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CEF32C72-6073-449F-8137-131AC47AA9F3}" type="presOf" srcId="{77619AB5-FD1B-4299-BC76-CB0FF4749BAC}" destId="{E2E32F4B-4949-4137-A5E5-A5F98C892966}" srcOrd="0" destOrd="0" presId="urn:microsoft.com/office/officeart/2005/8/layout/arrow2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8DFF58C7-454E-4BC7-B693-1E3A03AD0FCA}" type="presParOf" srcId="{EE6AFA97-3A93-4A4B-AF9E-65FFB6A58F27}" destId="{6B486256-99E5-488B-8004-AF3F70CD1B15}" srcOrd="0" destOrd="0" presId="urn:microsoft.com/office/officeart/2005/8/layout/arrow2"/>
    <dgm:cxn modelId="{B946AC50-9E3E-42E8-863F-8B40417AC20B}" type="presParOf" srcId="{EE6AFA97-3A93-4A4B-AF9E-65FFB6A58F27}" destId="{3C9CAE48-FCB3-4CD5-AF01-82663DB8FB94}" srcOrd="1" destOrd="0" presId="urn:microsoft.com/office/officeart/2005/8/layout/arrow2"/>
    <dgm:cxn modelId="{77B0B6EB-8D2F-4039-8B4B-4A82549133E0}" type="presParOf" srcId="{3C9CAE48-FCB3-4CD5-AF01-82663DB8FB94}" destId="{A9E7A8DF-C555-42DA-A107-5EB087006842}" srcOrd="0" destOrd="0" presId="urn:microsoft.com/office/officeart/2005/8/layout/arrow2"/>
    <dgm:cxn modelId="{2696DBB2-7143-4BF2-B869-AC5666CDB8DB}" type="presParOf" srcId="{3C9CAE48-FCB3-4CD5-AF01-82663DB8FB94}" destId="{C3B8C030-1576-48E8-A843-0AD7D975CFF4}" srcOrd="1" destOrd="0" presId="urn:microsoft.com/office/officeart/2005/8/layout/arrow2"/>
    <dgm:cxn modelId="{4EEBFB19-8174-4AD0-AF63-8E2363346990}" type="presParOf" srcId="{3C9CAE48-FCB3-4CD5-AF01-82663DB8FB94}" destId="{DF5230A7-BF13-4A64-B67D-DBFC2F5E8ECB}" srcOrd="2" destOrd="0" presId="urn:microsoft.com/office/officeart/2005/8/layout/arrow2"/>
    <dgm:cxn modelId="{58D28703-36D9-4E24-A126-C8A3B6772A3E}" type="presParOf" srcId="{3C9CAE48-FCB3-4CD5-AF01-82663DB8FB94}" destId="{53326F8C-81B9-4F8E-A0C8-C9EA2902C07E}" srcOrd="3" destOrd="0" presId="urn:microsoft.com/office/officeart/2005/8/layout/arrow2"/>
    <dgm:cxn modelId="{1D98584D-0461-426E-9D3D-8E3139C23BA3}" type="presParOf" srcId="{3C9CAE48-FCB3-4CD5-AF01-82663DB8FB94}" destId="{C0C8C085-5DDD-4EC8-950C-A3AA28085515}" srcOrd="4" destOrd="0" presId="urn:microsoft.com/office/officeart/2005/8/layout/arrow2"/>
    <dgm:cxn modelId="{A0A81577-2551-46D9-A4A6-FDFA8E489473}" type="presParOf" srcId="{3C9CAE48-FCB3-4CD5-AF01-82663DB8FB94}" destId="{E2E32F4B-4949-4137-A5E5-A5F98C892966}" srcOrd="5" destOrd="0" presId="urn:microsoft.com/office/officeart/2005/8/layout/arrow2"/>
    <dgm:cxn modelId="{834FA21A-162A-4787-8A80-B4216F75451A}" type="presParOf" srcId="{3C9CAE48-FCB3-4CD5-AF01-82663DB8FB94}" destId="{9624C1C6-43B2-47A8-9EA3-F2FAD765C82B}" srcOrd="6" destOrd="0" presId="urn:microsoft.com/office/officeart/2005/8/layout/arrow2"/>
    <dgm:cxn modelId="{EAAC3402-664A-4427-93CF-FFDD729D9CE3}" type="presParOf" srcId="{3C9CAE48-FCB3-4CD5-AF01-82663DB8FB94}" destId="{C5A0217B-48ED-4147-9269-EA0550838A47}" srcOrd="7" destOrd="0" presId="urn:microsoft.com/office/officeart/2005/8/layout/arrow2"/>
    <dgm:cxn modelId="{DC88E0E0-1D8E-4D95-876F-9D0E59D756CF}" type="presParOf" srcId="{3C9CAE48-FCB3-4CD5-AF01-82663DB8FB94}" destId="{32BCAC42-18DC-46AC-956E-4022BA670F7E}" srcOrd="8" destOrd="0" presId="urn:microsoft.com/office/officeart/2005/8/layout/arrow2"/>
    <dgm:cxn modelId="{368E97A3-DD08-473E-B1C5-DD39BF292A07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/>
        </a:p>
      </dgm:t>
    </dgm:pt>
    <dgm:pt modelId="{70B64629-CB24-4976-A7DE-5B8DCBCEF9F7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/>
        </a:p>
      </dgm:t>
    </dgm:pt>
    <dgm:pt modelId="{5A5D8DBD-57AA-4487-9CC2-521F6A6DBEBE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/>
        </a:p>
      </dgm:t>
    </dgm:pt>
    <dgm:pt modelId="{B722D230-F4A8-4A3A-9DF5-891C5C27981D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/>
        </a:p>
      </dgm:t>
    </dgm:pt>
    <dgm:pt modelId="{FDC461D6-9EED-488A-9033-1AE0B2646ED0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16071" custLinFactNeighborX="0"/>
      <dgm:spPr>
        <a:gradFill flip="none" rotWithShape="1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78318" custLinFactNeighborX="-100000" custLinFactNeighborY="-72090"/>
      <dgm:spPr>
        <a:solidFill>
          <a:schemeClr val="accent6">
            <a:lumMod val="50000"/>
          </a:schemeClr>
        </a:solidFill>
        <a:ln w="2222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1239" custLinFactNeighborX="-100000" custLinFactNeighborY="4448"/>
      <dgm:spPr>
        <a:solidFill>
          <a:schemeClr val="accent6">
            <a:lumMod val="50000"/>
          </a:schemeClr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ScaleX="94866" custScaleY="94866" custLinFactNeighborX="-89929" custLinFactNeighborY="28506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0726" custScaleY="90726" custLinFactX="71215" custLinFactNeighborX="100000" custLinFactNeighborY="-17055"/>
      <dgm:spPr>
        <a:solidFill>
          <a:schemeClr val="accent6">
            <a:lumMod val="50000"/>
          </a:schemeClr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77984" custScaleY="77984" custLinFactX="13241" custLinFactNeighborX="100000" custLinFactNeighborY="-6057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879CA-75C4-46C8-82FB-CA308BFD713E}" type="presOf" srcId="{8243ACCE-3CAC-40EC-A841-22107526358C}" destId="{EE6AFA97-3A93-4A4B-AF9E-65FFB6A58F27}" srcOrd="0" destOrd="0" presId="urn:microsoft.com/office/officeart/2005/8/layout/arrow2"/>
    <dgm:cxn modelId="{1947F0BE-EF0D-4B83-B73B-944AEFDFB39D}" type="presOf" srcId="{B722D230-F4A8-4A3A-9DF5-891C5C27981D}" destId="{C3B8C030-1576-48E8-A843-0AD7D975CFF4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7459A895-DF01-4F94-B89E-3434F90B68CD}" type="presOf" srcId="{70B64629-CB24-4976-A7DE-5B8DCBCEF9F7}" destId="{C5A0217B-48ED-4147-9269-EA0550838A47}" srcOrd="0" destOrd="0" presId="urn:microsoft.com/office/officeart/2005/8/layout/arrow2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B9E301FB-CECC-40EB-87D5-3453E4B4476C}" type="presOf" srcId="{5A5D8DBD-57AA-4487-9CC2-521F6A6DBEBE}" destId="{A907D7BD-A5EC-4F25-A79F-E317841DECA6}" srcOrd="0" destOrd="0" presId="urn:microsoft.com/office/officeart/2005/8/layout/arrow2"/>
    <dgm:cxn modelId="{C493DCC8-537F-4562-8786-8F5BC27DB037}" type="presOf" srcId="{FDC461D6-9EED-488A-9033-1AE0B2646ED0}" destId="{53326F8C-81B9-4F8E-A0C8-C9EA2902C07E}" srcOrd="0" destOrd="0" presId="urn:microsoft.com/office/officeart/2005/8/layout/arrow2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4B24A09-1956-40DE-AD67-75E13856AD2E}" type="presOf" srcId="{77619AB5-FD1B-4299-BC76-CB0FF4749BAC}" destId="{E2E32F4B-4949-4137-A5E5-A5F98C892966}" srcOrd="0" destOrd="0" presId="urn:microsoft.com/office/officeart/2005/8/layout/arrow2"/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D9CD4889-89FD-437F-94CB-589EAA041409}" type="presParOf" srcId="{EE6AFA97-3A93-4A4B-AF9E-65FFB6A58F27}" destId="{6B486256-99E5-488B-8004-AF3F70CD1B15}" srcOrd="0" destOrd="0" presId="urn:microsoft.com/office/officeart/2005/8/layout/arrow2"/>
    <dgm:cxn modelId="{34938DAF-15E4-4BE6-BD82-98E7748D82F0}" type="presParOf" srcId="{EE6AFA97-3A93-4A4B-AF9E-65FFB6A58F27}" destId="{3C9CAE48-FCB3-4CD5-AF01-82663DB8FB94}" srcOrd="1" destOrd="0" presId="urn:microsoft.com/office/officeart/2005/8/layout/arrow2"/>
    <dgm:cxn modelId="{C61B843E-D882-4A84-8F13-D260EEF494E7}" type="presParOf" srcId="{3C9CAE48-FCB3-4CD5-AF01-82663DB8FB94}" destId="{A9E7A8DF-C555-42DA-A107-5EB087006842}" srcOrd="0" destOrd="0" presId="urn:microsoft.com/office/officeart/2005/8/layout/arrow2"/>
    <dgm:cxn modelId="{6BC2279B-36FE-48C9-BAC6-953E7578F539}" type="presParOf" srcId="{3C9CAE48-FCB3-4CD5-AF01-82663DB8FB94}" destId="{C3B8C030-1576-48E8-A843-0AD7D975CFF4}" srcOrd="1" destOrd="0" presId="urn:microsoft.com/office/officeart/2005/8/layout/arrow2"/>
    <dgm:cxn modelId="{82DF4510-07EA-41D3-972B-8A6AB741116A}" type="presParOf" srcId="{3C9CAE48-FCB3-4CD5-AF01-82663DB8FB94}" destId="{DF5230A7-BF13-4A64-B67D-DBFC2F5E8ECB}" srcOrd="2" destOrd="0" presId="urn:microsoft.com/office/officeart/2005/8/layout/arrow2"/>
    <dgm:cxn modelId="{48F49396-AD0B-4F00-AAA8-536E1C79D3DA}" type="presParOf" srcId="{3C9CAE48-FCB3-4CD5-AF01-82663DB8FB94}" destId="{53326F8C-81B9-4F8E-A0C8-C9EA2902C07E}" srcOrd="3" destOrd="0" presId="urn:microsoft.com/office/officeart/2005/8/layout/arrow2"/>
    <dgm:cxn modelId="{81D3FDE6-361C-4BA6-A6A8-7C8FD99211EB}" type="presParOf" srcId="{3C9CAE48-FCB3-4CD5-AF01-82663DB8FB94}" destId="{C0C8C085-5DDD-4EC8-950C-A3AA28085515}" srcOrd="4" destOrd="0" presId="urn:microsoft.com/office/officeart/2005/8/layout/arrow2"/>
    <dgm:cxn modelId="{87D4242C-0B22-44C7-9BA1-DD01E744D32F}" type="presParOf" srcId="{3C9CAE48-FCB3-4CD5-AF01-82663DB8FB94}" destId="{E2E32F4B-4949-4137-A5E5-A5F98C892966}" srcOrd="5" destOrd="0" presId="urn:microsoft.com/office/officeart/2005/8/layout/arrow2"/>
    <dgm:cxn modelId="{A2202BBA-F311-4E3D-9F10-79B17C734893}" type="presParOf" srcId="{3C9CAE48-FCB3-4CD5-AF01-82663DB8FB94}" destId="{9624C1C6-43B2-47A8-9EA3-F2FAD765C82B}" srcOrd="6" destOrd="0" presId="urn:microsoft.com/office/officeart/2005/8/layout/arrow2"/>
    <dgm:cxn modelId="{4D1708D9-3742-426B-9DD2-04906AA03408}" type="presParOf" srcId="{3C9CAE48-FCB3-4CD5-AF01-82663DB8FB94}" destId="{C5A0217B-48ED-4147-9269-EA0550838A47}" srcOrd="7" destOrd="0" presId="urn:microsoft.com/office/officeart/2005/8/layout/arrow2"/>
    <dgm:cxn modelId="{E7A7A3D1-B37C-4A50-970C-8516279C8240}" type="presParOf" srcId="{3C9CAE48-FCB3-4CD5-AF01-82663DB8FB94}" destId="{32BCAC42-18DC-46AC-956E-4022BA670F7E}" srcOrd="8" destOrd="0" presId="urn:microsoft.com/office/officeart/2005/8/layout/arrow2"/>
    <dgm:cxn modelId="{1E601442-D4ED-4D40-B01C-3CAFA57B59EB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362665" y="0"/>
          <a:ext cx="7428068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1016797" y="3253058"/>
          <a:ext cx="157032" cy="157032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741849" y="2562077"/>
          <a:ext cx="245790" cy="2457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628753" y="2001934"/>
          <a:ext cx="327720" cy="32772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b="1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3669899" y="1494289"/>
          <a:ext cx="411479" cy="411479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4874573" y="1124426"/>
          <a:ext cx="475490" cy="4754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b="1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114314" y="0"/>
          <a:ext cx="7924770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1055432" y="3059884"/>
          <a:ext cx="157032" cy="157032"/>
        </a:xfrm>
        <a:prstGeom prst="ellipse">
          <a:avLst/>
        </a:prstGeom>
        <a:solidFill>
          <a:schemeClr val="accent6">
            <a:lumMod val="5000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936640" y="2367280"/>
          <a:ext cx="245790" cy="24579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991576" y="1807005"/>
          <a:ext cx="310895" cy="310895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5292191" y="1143956"/>
          <a:ext cx="384048" cy="384048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6525435" y="883558"/>
          <a:ext cx="420625" cy="420625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1BB4-DB52-4059-A58E-18EC3C50A202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4127-E82E-420F-93D6-4EBA0EA71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AD439EC-9570-4AC0-AC07-A91986ABBC73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14740"/>
            <a:ext cx="8153400" cy="2819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6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U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pdates</a:t>
            </a: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in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CottonGen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3600" b="1" dirty="0">
                <a:ln w="12700">
                  <a:solidFill>
                    <a:schemeClr val="bg2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An Integrated Web-Database for Cotton Genomics, Genetics and Breeding Data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635" y="3394355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Jing Yu</a:t>
            </a:r>
            <a:r>
              <a:rPr lang="en-US" sz="2200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Sook Jung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Chun-Huai Cheng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Stephen Ficklin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Taein Lee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Ping Zheng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Don Jones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Richard Percy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Dorrie Main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39881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Washington State University, 2. Cotton Incorporated, 3. USDA-ARS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279648"/>
            <a:ext cx="609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2014 </a:t>
            </a:r>
            <a:r>
              <a:rPr lang="en-US" sz="28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PAG Computer Demo</a:t>
            </a:r>
          </a:p>
          <a:p>
            <a:pPr algn="ctr"/>
            <a:r>
              <a:rPr lang="en-US" sz="24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San Diego, California</a:t>
            </a:r>
          </a:p>
        </p:txBody>
      </p:sp>
    </p:spTree>
    <p:extLst>
      <p:ext uri="{BB962C8B-B14F-4D97-AF65-F5344CB8AC3E}">
        <p14:creationId xmlns:p14="http://schemas.microsoft.com/office/powerpoint/2010/main" val="12219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5" y="1556658"/>
            <a:ext cx="8715375" cy="492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Gene/Sequence Search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2" y="1556658"/>
            <a:ext cx="8135303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848600" y="29718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84218" y="3472542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Gene/Sequence Page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" y="1828800"/>
            <a:ext cx="7963853" cy="258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848600" y="25908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32433" cy="36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04322"/>
            <a:ext cx="5614988" cy="15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/>
              <a:t>Gene/Sequence Search 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06375"/>
            <a:ext cx="8720131" cy="560615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1524000" y="24384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534400" cy="573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200400" y="19812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1636"/>
            <a:ext cx="8077200" cy="557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081645" y="2147445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4" y="1676400"/>
            <a:ext cx="932886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1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Trait Search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400800" cy="45262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Sample Question:</a:t>
            </a:r>
          </a:p>
          <a:p>
            <a:pPr lvl="1">
              <a:buNone/>
            </a:pPr>
            <a:endParaRPr lang="en-US" dirty="0" smtClean="0">
              <a:latin typeface="+mj-lt"/>
            </a:endParaRPr>
          </a:p>
          <a:p>
            <a:pPr lvl="1">
              <a:buNone/>
            </a:pPr>
            <a:r>
              <a:rPr lang="en-US" sz="3200" dirty="0" smtClean="0">
                <a:latin typeface="+mj-lt"/>
              </a:rPr>
              <a:t>I would like to select parents with</a:t>
            </a:r>
          </a:p>
          <a:p>
            <a:pPr lvl="1">
              <a:buNone/>
            </a:pPr>
            <a:r>
              <a:rPr lang="en-US" sz="3200" dirty="0" smtClean="0">
                <a:latin typeface="+mj-lt"/>
              </a:rPr>
              <a:t>a) 2.5% span length &gt;= 1.2</a:t>
            </a:r>
          </a:p>
          <a:p>
            <a:pPr lvl="1">
              <a:buNone/>
            </a:pPr>
            <a:r>
              <a:rPr lang="en-US" sz="3200" dirty="0" smtClean="0">
                <a:latin typeface="+mj-lt"/>
              </a:rPr>
              <a:t>b) </a:t>
            </a:r>
            <a:r>
              <a:rPr lang="en-US" sz="3200" dirty="0" err="1" smtClean="0">
                <a:latin typeface="+mj-lt"/>
              </a:rPr>
              <a:t>Micronaire</a:t>
            </a:r>
            <a:r>
              <a:rPr lang="en-US" sz="3200" dirty="0" smtClean="0">
                <a:latin typeface="+mj-lt"/>
              </a:rPr>
              <a:t> between 4-4.3</a:t>
            </a:r>
          </a:p>
          <a:p>
            <a:pPr lvl="1">
              <a:buNone/>
            </a:pPr>
            <a:r>
              <a:rPr lang="en-US" sz="3200" dirty="0" smtClean="0">
                <a:latin typeface="+mj-lt"/>
              </a:rPr>
              <a:t>c) maximum genetic diversity 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62504"/>
            <a:ext cx="4648200" cy="315277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2220074" y="167363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55195" y="3477068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q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9148" y="2667299"/>
            <a:ext cx="2706085" cy="220066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800600" y="4173726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/>
              <a:t>Search Steps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9118" y="5286912"/>
            <a:ext cx="2959465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smtClean="0">
                <a:solidFill>
                  <a:srgbClr val="FFFF00"/>
                </a:solidFill>
              </a:rPr>
              <a:t>Search criteria:</a:t>
            </a:r>
          </a:p>
          <a:p>
            <a:pPr marL="0" lvl="1"/>
            <a:r>
              <a:rPr lang="en-US" sz="2000" dirty="0" smtClean="0">
                <a:solidFill>
                  <a:srgbClr val="FFFF00"/>
                </a:solidFill>
              </a:rPr>
              <a:t>2.5% span length &gt;= 1.2</a:t>
            </a:r>
          </a:p>
          <a:p>
            <a:pPr marL="0" lvl="1"/>
            <a:r>
              <a:rPr lang="en-US" sz="2000" dirty="0" err="1" smtClean="0">
                <a:solidFill>
                  <a:srgbClr val="FFFF00"/>
                </a:solidFill>
              </a:rPr>
              <a:t>Mirconaire</a:t>
            </a:r>
            <a:r>
              <a:rPr lang="en-US" sz="2000" dirty="0" smtClean="0">
                <a:solidFill>
                  <a:srgbClr val="FFFF00"/>
                </a:solidFill>
              </a:rPr>
              <a:t> btw 4 - 4.3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5949" y="1227147"/>
            <a:ext cx="43380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From Navigation Bar, click “Search”, then select “Trait Evaluation”</a:t>
            </a:r>
          </a:p>
          <a:p>
            <a:pPr marL="342900" indent="-342900">
              <a:buAutoNum type="arabicPeriod"/>
            </a:pPr>
            <a:endParaRPr lang="en-US" sz="900" dirty="0" smtClean="0"/>
          </a:p>
          <a:p>
            <a:pPr marL="342900" indent="-342900">
              <a:buAutoNum type="arabicPeriod"/>
            </a:pPr>
            <a:r>
              <a:rPr lang="en-US" dirty="0" smtClean="0"/>
              <a:t>From new window, select “Quantitative Traits”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04208" y="2609040"/>
            <a:ext cx="37397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Select “2.5% Span Length”, </a:t>
            </a:r>
            <a:r>
              <a:rPr lang="en-US" dirty="0"/>
              <a:t>set minimum value </a:t>
            </a:r>
            <a:r>
              <a:rPr lang="en-US" dirty="0" smtClean="0"/>
              <a:t>=1.2</a:t>
            </a:r>
          </a:p>
          <a:p>
            <a:endParaRPr lang="en-US" sz="900" dirty="0" smtClean="0"/>
          </a:p>
          <a:p>
            <a:r>
              <a:rPr lang="en-US" dirty="0" smtClean="0"/>
              <a:t>4. Select “</a:t>
            </a:r>
            <a:r>
              <a:rPr lang="en-US" dirty="0" err="1" smtClean="0"/>
              <a:t>Micronaire</a:t>
            </a:r>
            <a:r>
              <a:rPr lang="en-US" dirty="0" smtClean="0"/>
              <a:t>” , set value between 4 and 4.3</a:t>
            </a:r>
            <a:r>
              <a:rPr lang="en-US" dirty="0"/>
              <a:t>,</a:t>
            </a:r>
            <a:r>
              <a:rPr lang="en-US" dirty="0" smtClean="0"/>
              <a:t> then “Submit” query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37" y="4224867"/>
            <a:ext cx="7413863" cy="263313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4025946" y="5008808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977027" y="5008808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97346" y="5465234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862727" y="5389034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924800" y="5389034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373625" y="64008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" y="1902751"/>
            <a:ext cx="9144000" cy="480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Find out more </a:t>
            </a:r>
            <a:r>
              <a:rPr lang="en-US" sz="4900" dirty="0"/>
              <a:t>information</a:t>
            </a:r>
            <a:r>
              <a:rPr lang="en-US" dirty="0"/>
              <a:t> </a:t>
            </a:r>
            <a:r>
              <a:rPr lang="en-US" dirty="0" smtClean="0"/>
              <a:t>from links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" y="1295400"/>
            <a:ext cx="9144000" cy="48028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90600" y="53340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2" y="1066799"/>
            <a:ext cx="9181130" cy="22578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686800" y="23622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" y="1066799"/>
            <a:ext cx="9144000" cy="51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Find out more </a:t>
            </a:r>
            <a:r>
              <a:rPr lang="en-US" sz="4900" dirty="0"/>
              <a:t>information</a:t>
            </a:r>
            <a:r>
              <a:rPr lang="en-US" dirty="0"/>
              <a:t> </a:t>
            </a:r>
            <a:r>
              <a:rPr lang="en-US" dirty="0" smtClean="0"/>
              <a:t>from links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" y="1295400"/>
            <a:ext cx="9144000" cy="48028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676400" y="42672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5" y="1295400"/>
            <a:ext cx="9219164" cy="2514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8610600" y="27432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1283594"/>
            <a:ext cx="9164354" cy="46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Germplasm</a:t>
            </a:r>
            <a:r>
              <a:rPr lang="en-US" dirty="0" smtClean="0"/>
              <a:t>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400800" cy="45262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Sample Question:</a:t>
            </a:r>
          </a:p>
          <a:p>
            <a:pPr lvl="1">
              <a:buNone/>
            </a:pPr>
            <a:endParaRPr lang="en-US" dirty="0" smtClean="0">
              <a:latin typeface="+mj-lt"/>
            </a:endParaRPr>
          </a:p>
          <a:p>
            <a:pPr lvl="1">
              <a:buNone/>
            </a:pPr>
            <a:r>
              <a:rPr lang="en-US" sz="3200" dirty="0" smtClean="0">
                <a:latin typeface="+mj-lt"/>
              </a:rPr>
              <a:t>Find all </a:t>
            </a:r>
            <a:r>
              <a:rPr lang="en-US" sz="3200" dirty="0" err="1" smtClean="0">
                <a:latin typeface="+mj-lt"/>
              </a:rPr>
              <a:t>germplasm</a:t>
            </a:r>
            <a:r>
              <a:rPr lang="en-US" sz="3200" dirty="0" smtClean="0">
                <a:latin typeface="+mj-lt"/>
              </a:rPr>
              <a:t> with </a:t>
            </a:r>
          </a:p>
          <a:p>
            <a:pPr lvl="1">
              <a:buNone/>
            </a:pPr>
            <a:r>
              <a:rPr lang="en-US" sz="3200" dirty="0" err="1" smtClean="0">
                <a:latin typeface="+mj-lt"/>
              </a:rPr>
              <a:t>Deltapine</a:t>
            </a:r>
            <a:r>
              <a:rPr lang="en-US" sz="3200" dirty="0" smtClean="0">
                <a:latin typeface="+mj-lt"/>
              </a:rPr>
              <a:t> 90 in their pedigree</a:t>
            </a:r>
          </a:p>
        </p:txBody>
      </p:sp>
    </p:spTree>
    <p:extLst>
      <p:ext uri="{BB962C8B-B14F-4D97-AF65-F5344CB8AC3E}">
        <p14:creationId xmlns:p14="http://schemas.microsoft.com/office/powerpoint/2010/main" val="12866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3735"/>
            <a:ext cx="4184599" cy="2644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/>
          <a:lstStyle/>
          <a:p>
            <a:pPr algn="ctr"/>
            <a:r>
              <a:rPr lang="en-US" dirty="0" smtClean="0"/>
              <a:t>Search Steps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62677" y="135791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352800" y="24384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04" y="2821143"/>
            <a:ext cx="4063150" cy="24920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184599" y="4209915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93" y="4067175"/>
            <a:ext cx="6042312" cy="273997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5856586" y="5438237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70299" y="5943600"/>
            <a:ext cx="228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784"/>
            <a:ext cx="9143999" cy="563154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407000" y="3695163"/>
            <a:ext cx="317646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53536"/>
            <a:ext cx="8229600" cy="889464"/>
          </a:xfrm>
          <a:prstGeom prst="rect">
            <a:avLst/>
          </a:prstGeom>
        </p:spPr>
        <p:txBody>
          <a:bodyPr rIns="91440"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Find out more information by clicks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q2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35" y="1345060"/>
            <a:ext cx="8963025" cy="28479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810000" y="3124200"/>
            <a:ext cx="317646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2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4000" cy="177100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6172200" y="5486400"/>
            <a:ext cx="317646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q2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963" y="-1"/>
            <a:ext cx="8834397" cy="678149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886200" y="3377630"/>
            <a:ext cx="317646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1" descr="cdbqq-ped-more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963" y="54240"/>
            <a:ext cx="8124825" cy="679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62000" y="2438400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62000" y="4114800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1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About </a:t>
            </a:r>
            <a:r>
              <a:rPr lang="en-US" sz="4400" b="1" dirty="0" err="1" smtClean="0"/>
              <a:t>CottonGen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community database to further enable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basic, translational and applied cotton research.</a:t>
            </a: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Built using the open-source, user-friendly, Tripal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database infrastructure used by several other databases</a:t>
            </a: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Consolidates  and expand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CottonDB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CMD to include transcriptome, genome sequence and breeding data,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data mining tools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526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sz="2100" dirty="0" smtClean="0">
              <a:latin typeface="+mj-lt"/>
            </a:endParaRPr>
          </a:p>
          <a:p>
            <a:endParaRPr lang="it-IT" sz="2100" dirty="0" smtClean="0">
              <a:latin typeface="+mj-lt"/>
            </a:endParaRPr>
          </a:p>
          <a:p>
            <a:r>
              <a:rPr lang="en-US" sz="4700" dirty="0" smtClean="0">
                <a:latin typeface="+mj-lt"/>
              </a:rPr>
              <a:t>2</a:t>
            </a:r>
            <a:r>
              <a:rPr lang="en-US" sz="4700" baseline="30000" dirty="0" smtClean="0">
                <a:latin typeface="+mj-lt"/>
              </a:rPr>
              <a:t>nd</a:t>
            </a:r>
            <a:r>
              <a:rPr lang="en-US" sz="4700" dirty="0" smtClean="0">
                <a:latin typeface="+mj-lt"/>
              </a:rPr>
              <a:t> set of digital images from ARS College Station, TX</a:t>
            </a:r>
            <a:endParaRPr lang="it-IT" sz="4700" dirty="0" smtClean="0">
              <a:latin typeface="+mj-lt"/>
            </a:endParaRPr>
          </a:p>
          <a:p>
            <a:endParaRPr lang="it-IT" sz="2100" dirty="0" smtClean="0">
              <a:latin typeface="+mj-lt"/>
            </a:endParaRPr>
          </a:p>
          <a:p>
            <a:endParaRPr lang="it-IT" sz="2100" dirty="0" smtClean="0">
              <a:latin typeface="+mj-lt"/>
            </a:endParaRPr>
          </a:p>
          <a:p>
            <a:r>
              <a:rPr lang="it-IT" sz="4700" dirty="0" smtClean="0"/>
              <a:t>New germplasm evaluation data from </a:t>
            </a:r>
            <a:r>
              <a:rPr lang="en-US" sz="4700" dirty="0"/>
              <a:t>ARS College Station, TX</a:t>
            </a:r>
            <a:endParaRPr lang="it-IT" sz="4700" dirty="0"/>
          </a:p>
          <a:p>
            <a:pPr marL="0" indent="0">
              <a:buNone/>
            </a:pPr>
            <a:endParaRPr lang="en-US" sz="4700" dirty="0">
              <a:latin typeface="+mj-lt"/>
            </a:endParaRPr>
          </a:p>
          <a:p>
            <a:r>
              <a:rPr lang="en-US" sz="4700" dirty="0" smtClean="0">
                <a:latin typeface="+mj-lt"/>
              </a:rPr>
              <a:t>Implement more tools for genome annotation and breeder communities.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4700" dirty="0" smtClean="0"/>
              <a:t>Implement </a:t>
            </a:r>
            <a:r>
              <a:rPr lang="en-US" sz="4700" dirty="0" err="1" smtClean="0">
                <a:latin typeface="+mj-lt"/>
              </a:rPr>
              <a:t>GBrowse-Syn</a:t>
            </a:r>
            <a:r>
              <a:rPr lang="en-US" sz="4700" dirty="0" smtClean="0">
                <a:latin typeface="+mj-lt"/>
              </a:rPr>
              <a:t>, a </a:t>
            </a:r>
            <a:r>
              <a:rPr lang="en-US" sz="4700" dirty="0" err="1" smtClean="0">
                <a:latin typeface="+mj-lt"/>
              </a:rPr>
              <a:t>GBrowse</a:t>
            </a:r>
            <a:r>
              <a:rPr lang="en-US" sz="4700" dirty="0" smtClean="0">
                <a:latin typeface="+mj-lt"/>
              </a:rPr>
              <a:t>-based </a:t>
            </a:r>
            <a:r>
              <a:rPr lang="en-US" sz="4700" dirty="0" err="1" smtClean="0">
                <a:latin typeface="+mj-lt"/>
              </a:rPr>
              <a:t>synteny</a:t>
            </a:r>
            <a:r>
              <a:rPr lang="en-US" sz="4700" dirty="0" smtClean="0">
                <a:latin typeface="+mj-lt"/>
              </a:rPr>
              <a:t> browser.</a:t>
            </a:r>
            <a:endParaRPr lang="en-US" sz="4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320"/>
            <a:ext cx="8305800" cy="4526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Industry Funding</a:t>
            </a:r>
          </a:p>
          <a:p>
            <a:pPr lvl="1"/>
            <a:r>
              <a:rPr lang="en-US" dirty="0" smtClean="0">
                <a:latin typeface="+mj-lt"/>
              </a:rPr>
              <a:t>Cotton Incorporated, Bayer </a:t>
            </a:r>
            <a:r>
              <a:rPr lang="en-US" dirty="0" err="1" smtClean="0">
                <a:latin typeface="+mj-lt"/>
              </a:rPr>
              <a:t>CropScience</a:t>
            </a:r>
            <a:r>
              <a:rPr lang="en-US" dirty="0" smtClean="0">
                <a:latin typeface="+mj-lt"/>
              </a:rPr>
              <a:t>, Dow/</a:t>
            </a:r>
            <a:r>
              <a:rPr lang="en-US" dirty="0" err="1" smtClean="0">
                <a:latin typeface="+mj-lt"/>
              </a:rPr>
              <a:t>Phytogen</a:t>
            </a:r>
            <a:r>
              <a:rPr lang="en-US" dirty="0" smtClean="0">
                <a:latin typeface="+mj-lt"/>
              </a:rPr>
              <a:t>, Monsanto,  Association of Agricultural Experiment Station Directors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Government Funding</a:t>
            </a:r>
          </a:p>
          <a:p>
            <a:pPr lvl="1"/>
            <a:r>
              <a:rPr lang="en-US" dirty="0" smtClean="0">
                <a:latin typeface="+mj-lt"/>
              </a:rPr>
              <a:t>USDA ARS</a:t>
            </a:r>
          </a:p>
          <a:p>
            <a:pPr lvl="1"/>
            <a:r>
              <a:rPr lang="en-US" dirty="0" smtClean="0">
                <a:latin typeface="+mj-lt"/>
              </a:rPr>
              <a:t>USDA NIFA AFRI and SCRI programs (funding </a:t>
            </a:r>
            <a:r>
              <a:rPr lang="en-US" dirty="0" err="1" smtClean="0">
                <a:latin typeface="+mj-lt"/>
              </a:rPr>
              <a:t>Mainlab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Tripal</a:t>
            </a:r>
            <a:r>
              <a:rPr lang="en-US" dirty="0" smtClean="0">
                <a:latin typeface="+mj-lt"/>
              </a:rPr>
              <a:t>  and </a:t>
            </a:r>
            <a:r>
              <a:rPr lang="en-US" dirty="0" err="1" smtClean="0">
                <a:latin typeface="+mj-lt"/>
              </a:rPr>
              <a:t>GenSAS</a:t>
            </a:r>
            <a:r>
              <a:rPr lang="en-US" dirty="0" smtClean="0">
                <a:latin typeface="+mj-lt"/>
              </a:rPr>
              <a:t> Development)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  <a:endParaRPr lang="en-US" sz="1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University Support</a:t>
            </a:r>
          </a:p>
          <a:p>
            <a:pPr lvl="1"/>
            <a:r>
              <a:rPr lang="en-US" dirty="0" smtClean="0">
                <a:latin typeface="+mj-lt"/>
              </a:rPr>
              <a:t>Washington State University, Texas A&amp;M, Clemson University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Community of Cotton Researchers</a:t>
            </a:r>
          </a:p>
          <a:p>
            <a:pPr lvl="1"/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57200" y="1447800"/>
            <a:ext cx="82296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THANKS FOR YOUR ATTENTION!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3657600"/>
            <a:ext cx="6934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9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4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4687395" y="3768430"/>
            <a:ext cx="4267200" cy="2743200"/>
          </a:xfrm>
          <a:prstGeom prst="irregularSeal2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CottonGen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CottonGen’s</a:t>
            </a:r>
            <a:r>
              <a:rPr lang="en-US" sz="4400" dirty="0" smtClean="0"/>
              <a:t> First Year Progress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785933"/>
              </p:ext>
            </p:extLst>
          </p:nvPr>
        </p:nvGraphicFramePr>
        <p:xfrm>
          <a:off x="457200" y="12626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224" y="5585219"/>
            <a:ext cx="160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CottonDB</a:t>
            </a:r>
            <a:r>
              <a:rPr lang="en-US" sz="1600" dirty="0" smtClean="0"/>
              <a:t> on WSU servers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8733" y="4755755"/>
            <a:ext cx="1073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cs typeface="Calibri" pitchFamily="34" charset="0"/>
              </a:rPr>
              <a:t>Tripal</a:t>
            </a:r>
            <a:r>
              <a:rPr lang="en-US" sz="1600" dirty="0" smtClean="0">
                <a:cs typeface="Calibri" pitchFamily="34" charset="0"/>
              </a:rPr>
              <a:t>  instance created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0796" y="4161604"/>
            <a:ext cx="99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Develop ICGI website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17108" y="3693735"/>
            <a:ext cx="110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CottonDB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data in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Chado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74130" y="3367030"/>
            <a:ext cx="723900" cy="59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Add Tools</a:t>
            </a: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06285" y="308112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Web page development</a:t>
            </a:r>
          </a:p>
        </p:txBody>
      </p:sp>
      <p:sp>
        <p:nvSpPr>
          <p:cNvPr id="17" name="Oval 16"/>
          <p:cNvSpPr/>
          <p:nvPr/>
        </p:nvSpPr>
        <p:spPr>
          <a:xfrm>
            <a:off x="6630069" y="2099250"/>
            <a:ext cx="539374" cy="539374"/>
          </a:xfrm>
          <a:prstGeom prst="ellipse">
            <a:avLst/>
          </a:prstGeom>
          <a:solidFill>
            <a:srgbClr val="003B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6588504" y="2901012"/>
            <a:ext cx="91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Setting Queries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48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29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err="1" smtClean="0">
                <a:solidFill>
                  <a:srgbClr val="FFFF99"/>
                </a:solidFill>
              </a:rPr>
              <a:t>CottonGen’s</a:t>
            </a:r>
            <a:r>
              <a:rPr lang="en-US" sz="4400" dirty="0" smtClean="0">
                <a:solidFill>
                  <a:srgbClr val="FFFF99"/>
                </a:solidFill>
              </a:rPr>
              <a:t> Second Year</a:t>
            </a:r>
          </a:p>
          <a:p>
            <a:pPr algn="ctr"/>
            <a:r>
              <a:rPr lang="en-US" sz="4400" dirty="0" smtClean="0">
                <a:solidFill>
                  <a:srgbClr val="FFFF99"/>
                </a:solidFill>
              </a:rPr>
              <a:t>&lt;New Features and New Data&gt;</a:t>
            </a:r>
            <a:endParaRPr lang="en-US" sz="4400" dirty="0">
              <a:solidFill>
                <a:srgbClr val="FFFF99"/>
              </a:solidFill>
            </a:endParaRP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945907"/>
              </p:ext>
            </p:extLst>
          </p:nvPr>
        </p:nvGraphicFramePr>
        <p:xfrm>
          <a:off x="495300" y="1239915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445204"/>
            <a:ext cx="1463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cs typeface="Calibri" pitchFamily="34" charset="0"/>
              </a:rPr>
              <a:t>D5 genome assemblies &amp; annotations 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0094" y="3864579"/>
            <a:ext cx="13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Trait, QTL, Publication searches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70822" y="3432786"/>
            <a:ext cx="141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Data download, submission, FAQ,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Tutorials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2881201"/>
            <a:ext cx="114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ARS digital images</a:t>
            </a:r>
            <a:endParaRPr lang="en-US" sz="1600" dirty="0"/>
          </a:p>
        </p:txBody>
      </p:sp>
      <p:sp>
        <p:nvSpPr>
          <p:cNvPr id="11" name="Explosion 2 10"/>
          <p:cNvSpPr/>
          <p:nvPr/>
        </p:nvSpPr>
        <p:spPr>
          <a:xfrm>
            <a:off x="4805391" y="3970975"/>
            <a:ext cx="4160301" cy="2449646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74320" rIns="0" bIns="91440" rtlCol="0" anchor="ctr">
            <a:noAutofit/>
          </a:bodyPr>
          <a:lstStyle/>
          <a:p>
            <a:pPr algn="ctr"/>
            <a:r>
              <a:rPr lang="en-US" sz="19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CottonGen</a:t>
            </a: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published in </a:t>
            </a:r>
            <a:r>
              <a:rPr lang="en-US" sz="19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</a:t>
            </a:r>
            <a:r>
              <a:rPr lang="en-US" sz="19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Acids Res.</a:t>
            </a:r>
          </a:p>
        </p:txBody>
      </p:sp>
      <p:sp>
        <p:nvSpPr>
          <p:cNvPr id="12" name="Oval 11"/>
          <p:cNvSpPr/>
          <p:nvPr/>
        </p:nvSpPr>
        <p:spPr>
          <a:xfrm>
            <a:off x="820856" y="5110343"/>
            <a:ext cx="78516" cy="785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524000" y="46554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ICGI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lection system &amp; website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39682" y="2991530"/>
            <a:ext cx="1414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China 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&amp; UZ germplasm evaluations</a:t>
            </a:r>
            <a:endParaRPr lang="en-US" sz="1600" dirty="0" smtClean="0"/>
          </a:p>
        </p:txBody>
      </p:sp>
      <p:sp>
        <p:nvSpPr>
          <p:cNvPr id="15" name="Oval 14"/>
          <p:cNvSpPr/>
          <p:nvPr/>
        </p:nvSpPr>
        <p:spPr>
          <a:xfrm>
            <a:off x="4627083" y="2646947"/>
            <a:ext cx="356616" cy="35661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4805390" y="3186235"/>
            <a:ext cx="1290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New SSR and SNP markers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0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4120"/>
            <a:ext cx="8229600" cy="8382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/>
              <a:t>http://www.cottongen.org/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891753"/>
          </a:xfrm>
          <a:prstGeom prst="rect">
            <a:avLst/>
          </a:prstGeom>
        </p:spPr>
      </p:pic>
      <p:pic>
        <p:nvPicPr>
          <p:cNvPr id="10" name="Picture 9" descr="home_gene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1" y="2076450"/>
            <a:ext cx="1285875" cy="3067050"/>
          </a:xfrm>
          <a:prstGeom prst="rect">
            <a:avLst/>
          </a:prstGeom>
        </p:spPr>
      </p:pic>
      <p:pic>
        <p:nvPicPr>
          <p:cNvPr id="11" name="Picture 10" descr="home_hel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631" y="2076450"/>
            <a:ext cx="1685925" cy="1190625"/>
          </a:xfrm>
          <a:prstGeom prst="rect">
            <a:avLst/>
          </a:prstGeom>
        </p:spPr>
      </p:pic>
      <p:pic>
        <p:nvPicPr>
          <p:cNvPr id="12" name="Picture 11" descr="home_d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3921" y="2068830"/>
            <a:ext cx="1047750" cy="2876550"/>
          </a:xfrm>
          <a:prstGeom prst="rect">
            <a:avLst/>
          </a:prstGeom>
        </p:spPr>
      </p:pic>
      <p:pic>
        <p:nvPicPr>
          <p:cNvPr id="13" name="Picture 12" descr="home_sear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5401" y="2065020"/>
            <a:ext cx="990600" cy="1657350"/>
          </a:xfrm>
          <a:prstGeom prst="rect">
            <a:avLst/>
          </a:prstGeom>
        </p:spPr>
      </p:pic>
      <p:pic>
        <p:nvPicPr>
          <p:cNvPr id="14" name="Picture 13" descr="home_to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1661" y="2065020"/>
            <a:ext cx="1133475" cy="1428750"/>
          </a:xfrm>
          <a:prstGeom prst="rect">
            <a:avLst/>
          </a:prstGeom>
        </p:spPr>
      </p:pic>
      <p:pic>
        <p:nvPicPr>
          <p:cNvPr id="15" name="Picture 14" descr="home_icg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1721" y="2057400"/>
            <a:ext cx="1524000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32" y="2069733"/>
            <a:ext cx="15144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Genome </a:t>
            </a:r>
            <a:r>
              <a:rPr lang="en-US" dirty="0" smtClean="0"/>
              <a:t>Sequencing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438150"/>
            <a:ext cx="8705850" cy="598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173"/>
            <a:ext cx="90201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Species</a:t>
            </a:r>
            <a:endParaRPr lang="en-US" dirty="0"/>
          </a:p>
        </p:txBody>
      </p:sp>
      <p:pic>
        <p:nvPicPr>
          <p:cNvPr id="5" name="Content Placeholder 4" descr="spec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25325"/>
            <a:ext cx="8816222" cy="5699693"/>
          </a:xfrm>
        </p:spPr>
      </p:pic>
      <p:sp>
        <p:nvSpPr>
          <p:cNvPr id="6" name="Right Arrow 5"/>
          <p:cNvSpPr/>
          <p:nvPr/>
        </p:nvSpPr>
        <p:spPr>
          <a:xfrm rot="10800000">
            <a:off x="8382000" y="30480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pecie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8181975" cy="565389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8305800" y="29718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ecie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500" y="173625"/>
            <a:ext cx="8124825" cy="2676525"/>
          </a:xfrm>
          <a:prstGeom prst="rect">
            <a:avLst/>
          </a:prstGeom>
        </p:spPr>
      </p:pic>
      <p:pic>
        <p:nvPicPr>
          <p:cNvPr id="10" name="Picture 9" descr="species-3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438400"/>
            <a:ext cx="8153400" cy="42100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8153400" y="227442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pecies-KEG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436" y="46300"/>
            <a:ext cx="797112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" y="831104"/>
            <a:ext cx="9071742" cy="5368796"/>
          </a:xfrm>
        </p:spPr>
      </p:pic>
      <p:sp>
        <p:nvSpPr>
          <p:cNvPr id="5" name="Right Arrow 4"/>
          <p:cNvSpPr/>
          <p:nvPr/>
        </p:nvSpPr>
        <p:spPr>
          <a:xfrm rot="10800000">
            <a:off x="3394358" y="5353296"/>
            <a:ext cx="236859" cy="1995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7474528" y="3129641"/>
            <a:ext cx="236859" cy="1995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" y="2154395"/>
            <a:ext cx="8994029" cy="392519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1828800" y="4116993"/>
            <a:ext cx="236859" cy="1995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ap-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0" y="1219200"/>
            <a:ext cx="8842602" cy="46863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0800000">
            <a:off x="4581672" y="2298309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map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985" y="46019"/>
            <a:ext cx="8691017" cy="67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43400" y="1717909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How can I find images for ‘A2 103’? 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smtClean="0"/>
              <a:t>Germplasm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1131193"/>
            <a:ext cx="4114747" cy="2450205"/>
          </a:xfrm>
          <a:prstGeom prst="rect">
            <a:avLst/>
          </a:prstGeom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 flipH="1">
            <a:off x="2743200" y="978793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>
            <a:off x="2966433" y="1905000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1661"/>
            <a:ext cx="3636752" cy="1864217"/>
          </a:xfrm>
          <a:prstGeom prst="rect">
            <a:avLst/>
          </a:prstGeom>
        </p:spPr>
      </p:pic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4092209" y="2819400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43" y="3666978"/>
            <a:ext cx="4702358" cy="2895600"/>
          </a:xfrm>
          <a:prstGeom prst="rect">
            <a:avLst/>
          </a:prstGeom>
        </p:spPr>
      </p:pic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5694152" y="4743718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6477000" y="4743718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" y="1168853"/>
            <a:ext cx="9078658" cy="3460126"/>
          </a:xfrm>
          <a:prstGeom prst="rect">
            <a:avLst/>
          </a:prstGeom>
        </p:spPr>
      </p:pic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7239000" y="1283593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1778331" y="1283593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" y="1155601"/>
            <a:ext cx="9073405" cy="4582221"/>
          </a:xfrm>
          <a:prstGeom prst="rect">
            <a:avLst/>
          </a:prstGeom>
        </p:spPr>
      </p:pic>
      <p:sp>
        <p:nvSpPr>
          <p:cNvPr id="23" name="Line 14"/>
          <p:cNvSpPr>
            <a:spLocks noChangeShapeType="1"/>
          </p:cNvSpPr>
          <p:nvPr/>
        </p:nvSpPr>
        <p:spPr bwMode="auto">
          <a:xfrm flipH="1">
            <a:off x="7745896" y="2275267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1155601"/>
            <a:ext cx="9077281" cy="4752159"/>
          </a:xfrm>
          <a:prstGeom prst="rect">
            <a:avLst/>
          </a:prstGeom>
        </p:spPr>
      </p:pic>
      <p:sp>
        <p:nvSpPr>
          <p:cNvPr id="25" name="Line 14"/>
          <p:cNvSpPr>
            <a:spLocks noChangeShapeType="1"/>
          </p:cNvSpPr>
          <p:nvPr/>
        </p:nvSpPr>
        <p:spPr bwMode="auto">
          <a:xfrm flipH="1">
            <a:off x="3875776" y="2011785"/>
            <a:ext cx="30480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" y="1168853"/>
            <a:ext cx="9144000" cy="52588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" y="-38767"/>
            <a:ext cx="8844805" cy="69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Y-1">
      <a:majorFont>
        <a:latin typeface="Calibri"/>
        <a:ea typeface=""/>
        <a:cs typeface=""/>
      </a:majorFont>
      <a:minorFont>
        <a:latin typeface="Catri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6039</TotalTime>
  <Words>400</Words>
  <Application>Microsoft Office PowerPoint</Application>
  <PresentationFormat>On-screen Show (4:3)</PresentationFormat>
  <Paragraphs>96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PowerPoint Presentation</vt:lpstr>
      <vt:lpstr>About CottonGen</vt:lpstr>
      <vt:lpstr>CottonGen’s First Year Progress</vt:lpstr>
      <vt:lpstr>PowerPoint Presentation</vt:lpstr>
      <vt:lpstr>PowerPoint Presentation</vt:lpstr>
      <vt:lpstr>Genome Sequencing Data</vt:lpstr>
      <vt:lpstr>Species</vt:lpstr>
      <vt:lpstr>PowerPoint Presentation</vt:lpstr>
      <vt:lpstr>Germplasm Images</vt:lpstr>
      <vt:lpstr>Gene/Sequence Search</vt:lpstr>
      <vt:lpstr>Gene/Sequence Page</vt:lpstr>
      <vt:lpstr>Gene/Sequence Search cont.</vt:lpstr>
      <vt:lpstr>Trait Search Examples</vt:lpstr>
      <vt:lpstr>Search Steps</vt:lpstr>
      <vt:lpstr>Find out more information from links</vt:lpstr>
      <vt:lpstr>Find out more information from links</vt:lpstr>
      <vt:lpstr>Germplasm Search</vt:lpstr>
      <vt:lpstr>Search Steps</vt:lpstr>
      <vt:lpstr>PowerPoint Presentation</vt:lpstr>
      <vt:lpstr>Future Work</vt:lpstr>
      <vt:lpstr>Acknowledgements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</dc:creator>
  <cp:lastModifiedBy>Jing</cp:lastModifiedBy>
  <cp:revision>508</cp:revision>
  <dcterms:created xsi:type="dcterms:W3CDTF">2011-12-22T16:19:02Z</dcterms:created>
  <dcterms:modified xsi:type="dcterms:W3CDTF">2014-01-11T21:59:08Z</dcterms:modified>
</cp:coreProperties>
</file>