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5"/>
  </p:notesMasterIdLst>
  <p:handoutMasterIdLst>
    <p:handoutMasterId r:id="rId66"/>
  </p:handoutMasterIdLst>
  <p:sldIdLst>
    <p:sldId id="281" r:id="rId2"/>
    <p:sldId id="263" r:id="rId3"/>
    <p:sldId id="332" r:id="rId4"/>
    <p:sldId id="330" r:id="rId5"/>
    <p:sldId id="331" r:id="rId6"/>
    <p:sldId id="333" r:id="rId7"/>
    <p:sldId id="335" r:id="rId8"/>
    <p:sldId id="337" r:id="rId9"/>
    <p:sldId id="338" r:id="rId10"/>
    <p:sldId id="336" r:id="rId11"/>
    <p:sldId id="344" r:id="rId12"/>
    <p:sldId id="289" r:id="rId13"/>
    <p:sldId id="313" r:id="rId14"/>
    <p:sldId id="304" r:id="rId15"/>
    <p:sldId id="305" r:id="rId16"/>
    <p:sldId id="318" r:id="rId17"/>
    <p:sldId id="319" r:id="rId18"/>
    <p:sldId id="380" r:id="rId19"/>
    <p:sldId id="379" r:id="rId20"/>
    <p:sldId id="320" r:id="rId21"/>
    <p:sldId id="321" r:id="rId22"/>
    <p:sldId id="322" r:id="rId23"/>
    <p:sldId id="323" r:id="rId24"/>
    <p:sldId id="324" r:id="rId25"/>
    <p:sldId id="325" r:id="rId26"/>
    <p:sldId id="327" r:id="rId27"/>
    <p:sldId id="328" r:id="rId28"/>
    <p:sldId id="314" r:id="rId29"/>
    <p:sldId id="284" r:id="rId30"/>
    <p:sldId id="310" r:id="rId31"/>
    <p:sldId id="383" r:id="rId32"/>
    <p:sldId id="347" r:id="rId33"/>
    <p:sldId id="348" r:id="rId34"/>
    <p:sldId id="349" r:id="rId35"/>
    <p:sldId id="350" r:id="rId36"/>
    <p:sldId id="351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87" r:id="rId61"/>
    <p:sldId id="378" r:id="rId62"/>
    <p:sldId id="386" r:id="rId63"/>
    <p:sldId id="298" r:id="rId6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rrie" initials="D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E8CD"/>
    <a:srgbClr val="003B68"/>
    <a:srgbClr val="FF99FF"/>
    <a:srgbClr val="004D86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5" autoAdjust="0"/>
    <p:restoredTop sz="94660"/>
  </p:normalViewPr>
  <p:slideViewPr>
    <p:cSldViewPr>
      <p:cViewPr>
        <p:scale>
          <a:sx n="84" d="100"/>
          <a:sy n="84" d="100"/>
        </p:scale>
        <p:origin x="-147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17A520-3606-4026-9A52-8991D6DE28C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B18594-BCBA-4AD0-8FDA-CF88EDB86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5B1BB4-DB52-4059-A58E-18EC3C50A202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BC4127-E82E-420F-93D6-4EBA0EA71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087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38B4F7-EDA2-43C7-AA85-7694E92CC0AC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90A4161-3C7E-49DE-858B-F91D07719062}" type="slidenum">
              <a:rPr lang="en-US" sz="1200"/>
              <a:pPr algn="r" eaLnBrk="1" hangingPunct="1"/>
              <a:t>12</a:t>
            </a:fld>
            <a:endParaRPr lang="en-US" sz="1200" dirty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0750-D6A2-4A79-A51F-5AEEA32EF9E4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0750-D6A2-4A79-A51F-5AEEA32EF9E4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0750-D6A2-4A79-A51F-5AEEA32EF9E4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127-E82E-420F-93D6-4EBA0EA7173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0F9AF4-5150-439F-9DBE-EDC3FE793F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EC43A0-7E19-411A-A9B0-C1656B623D49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05EF1B-2CC8-4F85-B3FD-264875E01DB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D37BCE8-BFB4-4A93-9F17-498CE3339367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B9832B-A13C-4D19-AC93-BFCF5F1EB0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59C42A5-D34C-4E14-8E09-A325A251582C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44C50-F81F-43DB-9213-CAD7D044D3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3E8E523-3770-4D20-A5EB-4482E131B7D7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44C50-F81F-43DB-9213-CAD7D044D3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3E8E523-3770-4D20-A5EB-4482E131B7D7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5" rIns="93168" bIns="4658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0750-D6A2-4A79-A51F-5AEEA32EF9E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0750-D6A2-4A79-A51F-5AEEA32EF9E4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0750-D6A2-4A79-A51F-5AEEA32EF9E4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AD439EC-9570-4AC0-AC07-A91986ABBC73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54BAEF1-A001-44EC-ABB6-9677B6865F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-152400"/>
            <a:ext cx="8153400" cy="2819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CottonGen</a:t>
            </a:r>
            <a:r>
              <a:rPr kumimoji="0" lang="en-US" sz="5400" b="1" i="0" u="none" strike="noStrike" kern="1200" cap="none" spc="0" normalizeH="0" noProof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for </a:t>
            </a:r>
            <a:r>
              <a:rPr lang="en-US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Breeders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Tahoma" pitchFamily="34" charset="0"/>
                <a:cs typeface="Calibri" pitchFamily="34" charset="0"/>
              </a:rPr>
              <a:t/>
            </a:r>
            <a:b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Tahoma" pitchFamily="34" charset="0"/>
                <a:cs typeface="Calibri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4343400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2013 </a:t>
            </a:r>
            <a:r>
              <a:rPr lang="en-US" sz="32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Cotton Breeders’ Tour</a:t>
            </a:r>
          </a:p>
          <a:p>
            <a:pPr algn="ctr"/>
            <a:r>
              <a:rPr lang="en-US" sz="3200" b="1" i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September 15, 2013</a:t>
            </a:r>
            <a:endParaRPr lang="en-US" sz="3200" b="1" i="1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algn="ctr"/>
            <a:r>
              <a:rPr lang="en-US" sz="3200" b="1" i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Lubbock, Texas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8693" y="2743200"/>
            <a:ext cx="61787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Dorrie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Main, Jing Yu,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Sook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Jung, Chun-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Cheng, 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Stephen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Ficklin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Ping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Zheng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Taein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Lee, 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Percy and Don Jones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64" r="12152" b="22453"/>
          <a:stretch>
            <a:fillRect/>
          </a:stretch>
        </p:blipFill>
        <p:spPr bwMode="auto">
          <a:xfrm>
            <a:off x="152400" y="533400"/>
            <a:ext cx="883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343638" y="5754469"/>
            <a:ext cx="3980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www.vaccinium.org</a:t>
            </a:r>
          </a:p>
        </p:txBody>
      </p:sp>
    </p:spTree>
    <p:extLst>
      <p:ext uri="{BB962C8B-B14F-4D97-AF65-F5344CB8AC3E}">
        <p14:creationId xmlns="" xmlns:p14="http://schemas.microsoft.com/office/powerpoint/2010/main" val="1763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155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/>
              <a:t>What is CottonGen?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533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new cotton community database  enabling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basic, translational and applied cotton research.</a:t>
            </a:r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Consolidates  and expands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CottonDB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and CMD to include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transcriptome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genome sequence and breeding data.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Built using the new open-source, user-friendly,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Tripal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database infrastructure used by several other databases.</a:t>
            </a:r>
          </a:p>
          <a:p>
            <a:endParaRPr lang="en-US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61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0" y="990600"/>
            <a:ext cx="4389120" cy="4222599"/>
            <a:chOff x="2286000" y="1111401"/>
            <a:chExt cx="4389120" cy="4222599"/>
          </a:xfrm>
        </p:grpSpPr>
        <p:grpSp>
          <p:nvGrpSpPr>
            <p:cNvPr id="5122" name="Group 14"/>
            <p:cNvGrpSpPr>
              <a:grpSpLocks/>
            </p:cNvGrpSpPr>
            <p:nvPr/>
          </p:nvGrpSpPr>
          <p:grpSpPr bwMode="auto">
            <a:xfrm>
              <a:off x="2286000" y="1111401"/>
              <a:ext cx="4389120" cy="4222599"/>
              <a:chOff x="2445908" y="1153857"/>
              <a:chExt cx="4876800" cy="4937758"/>
            </a:xfrm>
          </p:grpSpPr>
          <p:pic>
            <p:nvPicPr>
              <p:cNvPr id="5127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5908" y="1153857"/>
                <a:ext cx="4876800" cy="49377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tangle 6"/>
              <p:cNvSpPr/>
              <p:nvPr/>
            </p:nvSpPr>
            <p:spPr bwMode="auto">
              <a:xfrm>
                <a:off x="5009852" y="2454325"/>
                <a:ext cx="1239043" cy="382513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002060"/>
                    </a:solidFill>
                  </a:rPr>
                  <a:t>Genetics </a:t>
                </a: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287045" y="4714720"/>
                <a:ext cx="1243013" cy="3222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002060"/>
                    </a:solidFill>
                  </a:rPr>
                  <a:t>Breeding 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675558" y="3774870"/>
                <a:ext cx="1524000" cy="361847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1600" b="1" dirty="0" err="1">
                    <a:solidFill>
                      <a:srgbClr val="002060"/>
                    </a:solidFill>
                  </a:rPr>
                  <a:t>Germplasm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958525" y="3807702"/>
                <a:ext cx="1179512" cy="322201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002060"/>
                    </a:solidFill>
                  </a:rPr>
                  <a:t>Diversity </a:t>
                </a:r>
              </a:p>
            </p:txBody>
          </p:sp>
          <p:sp>
            <p:nvSpPr>
              <p:cNvPr id="2" name="Rectangle 1"/>
              <p:cNvSpPr/>
              <p:nvPr/>
            </p:nvSpPr>
            <p:spPr bwMode="auto">
              <a:xfrm>
                <a:off x="3343375" y="2507111"/>
                <a:ext cx="1350716" cy="33013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002060"/>
                    </a:solidFill>
                  </a:rPr>
                  <a:t>Genomics 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905655" y="2870872"/>
              <a:ext cx="1170148" cy="73866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0">
              <a:schemeClr val="accent2"/>
            </a:lnRef>
            <a:fillRef idx="1003">
              <a:schemeClr val="dk1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Integrated Data &amp; Tools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7350" y="152400"/>
            <a:ext cx="769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299" y="2557789"/>
            <a:ext cx="21621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Basic </a:t>
            </a:r>
            <a:r>
              <a:rPr lang="en-US" sz="2000" b="1" dirty="0" smtClean="0">
                <a:solidFill>
                  <a:srgbClr val="FFC000"/>
                </a:solidFill>
              </a:rPr>
              <a:t>Science</a:t>
            </a:r>
          </a:p>
          <a:p>
            <a:pPr>
              <a:defRPr/>
            </a:pPr>
            <a:endParaRPr lang="en-US" sz="800" b="1" dirty="0" smtClean="0">
              <a:solidFill>
                <a:srgbClr val="A50021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Structure and evolution of genome, gene function, genetic variability, mechanism underlying traits</a:t>
            </a:r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77111" y="2667593"/>
            <a:ext cx="23526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Translational Science</a:t>
            </a:r>
            <a:br>
              <a:rPr lang="en-US" sz="2000" b="1" dirty="0" smtClean="0">
                <a:solidFill>
                  <a:srgbClr val="FFC000"/>
                </a:solidFill>
              </a:rPr>
            </a:br>
            <a:endParaRPr lang="en-US" sz="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QTL /marker discovery,</a:t>
            </a: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genetic mapping,</a:t>
            </a: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Breeding values </a:t>
            </a:r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1295400" y="5867400"/>
            <a:ext cx="685641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Applied Science</a:t>
            </a:r>
            <a:br>
              <a:rPr lang="en-US" sz="2000" b="1" dirty="0" smtClean="0">
                <a:solidFill>
                  <a:srgbClr val="FFC000"/>
                </a:solidFill>
              </a:rPr>
            </a:br>
            <a:endParaRPr lang="en-US" sz="1000" b="1" dirty="0" smtClean="0">
              <a:solidFill>
                <a:srgbClr val="FFC000"/>
              </a:solidFill>
            </a:endParaRPr>
          </a:p>
          <a:p>
            <a:pPr lvl="0" algn="ctr"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Management of breeding data</a:t>
            </a:r>
          </a:p>
          <a:p>
            <a:pPr lvl="0" algn="ctr"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Selection performance comparisons</a:t>
            </a:r>
          </a:p>
          <a:p>
            <a:pPr lvl="0" algn="ctr"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Utilization of DNA information in breeding decisions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A5002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78750" y="152400"/>
            <a:ext cx="8229600" cy="571500"/>
          </a:xfrm>
          <a:prstGeom prst="rect">
            <a:avLst/>
          </a:prstGeom>
        </p:spPr>
        <p:txBody>
          <a:bodyPr>
            <a:noAutofit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/>
              <a:t>Integrated Data Facilitates Discovery</a:t>
            </a:r>
            <a:endParaRPr lang="en-US" sz="3600" b="1" dirty="0"/>
          </a:p>
        </p:txBody>
      </p:sp>
      <p:sp>
        <p:nvSpPr>
          <p:cNvPr id="19" name="Rectangle 18"/>
          <p:cNvSpPr/>
          <p:nvPr/>
        </p:nvSpPr>
        <p:spPr>
          <a:xfrm>
            <a:off x="1600200" y="5334000"/>
            <a:ext cx="6019800" cy="1371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29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5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5857" r="7028" b="2344"/>
          <a:stretch>
            <a:fillRect/>
          </a:stretch>
        </p:blipFill>
        <p:spPr bwMode="auto">
          <a:xfrm>
            <a:off x="76200" y="1371600"/>
            <a:ext cx="9067800" cy="5715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CottonGen Navigation Bar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1128" t="29167" r="77745" b="53906"/>
          <a:stretch>
            <a:fillRect/>
          </a:stretch>
        </p:blipFill>
        <p:spPr bwMode="auto">
          <a:xfrm>
            <a:off x="990600" y="2432304"/>
            <a:ext cx="115820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17570" t="29167" r="74817" b="69531"/>
          <a:stretch>
            <a:fillRect/>
          </a:stretch>
        </p:blipFill>
        <p:spPr bwMode="auto">
          <a:xfrm>
            <a:off x="1371600" y="2377440"/>
            <a:ext cx="792431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 l="17570" t="29167" r="74817" b="69531"/>
          <a:stretch>
            <a:fillRect/>
          </a:stretch>
        </p:blipFill>
        <p:spPr bwMode="auto">
          <a:xfrm>
            <a:off x="2026969" y="2377440"/>
            <a:ext cx="792431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 l="15373" t="32750" r="75110" b="28385"/>
          <a:stretch>
            <a:fillRect/>
          </a:stretch>
        </p:blipFill>
        <p:spPr bwMode="auto">
          <a:xfrm>
            <a:off x="1993392" y="2432304"/>
            <a:ext cx="985487" cy="226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19034" t="28646" r="67057" b="46614"/>
          <a:stretch>
            <a:fillRect/>
          </a:stretch>
        </p:blipFill>
        <p:spPr bwMode="auto">
          <a:xfrm>
            <a:off x="2971800" y="2404872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17570" t="29167" r="74817" b="69531"/>
          <a:stretch>
            <a:fillRect/>
          </a:stretch>
        </p:blipFill>
        <p:spPr bwMode="auto">
          <a:xfrm>
            <a:off x="2819400" y="2377440"/>
            <a:ext cx="1325831" cy="6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 l="17570" t="29167" r="74817" b="69531"/>
          <a:stretch>
            <a:fillRect/>
          </a:stretch>
        </p:blipFill>
        <p:spPr bwMode="auto">
          <a:xfrm>
            <a:off x="4008169" y="2377440"/>
            <a:ext cx="1325831" cy="6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 l="24158" t="28646" r="61933" b="50521"/>
          <a:stretch>
            <a:fillRect/>
          </a:stretch>
        </p:blipFill>
        <p:spPr bwMode="auto">
          <a:xfrm>
            <a:off x="3810000" y="2404872"/>
            <a:ext cx="144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/>
          <a:srcRect l="17570" t="29167" r="74817" b="69531"/>
          <a:stretch>
            <a:fillRect/>
          </a:stretch>
        </p:blipFill>
        <p:spPr bwMode="auto">
          <a:xfrm>
            <a:off x="4114800" y="2377440"/>
            <a:ext cx="1325831" cy="6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 l="28551" t="28646" r="57540" b="38802"/>
          <a:stretch>
            <a:fillRect/>
          </a:stretch>
        </p:blipFill>
        <p:spPr bwMode="auto">
          <a:xfrm>
            <a:off x="4953000" y="2404872"/>
            <a:ext cx="144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 cstate="print"/>
          <a:srcRect l="17570" t="29167" r="75255" b="69531"/>
          <a:stretch>
            <a:fillRect/>
          </a:stretch>
        </p:blipFill>
        <p:spPr bwMode="auto">
          <a:xfrm>
            <a:off x="5151169" y="2377440"/>
            <a:ext cx="1249631" cy="6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/>
          <a:srcRect l="53439" t="37761" r="42168" b="50520"/>
          <a:stretch>
            <a:fillRect/>
          </a:stretch>
        </p:blipFill>
        <p:spPr bwMode="auto">
          <a:xfrm>
            <a:off x="1545336" y="3429000"/>
            <a:ext cx="448056" cy="67208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45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15536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Current Data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534400" cy="5105400"/>
          </a:xfrm>
        </p:spPr>
        <p:txBody>
          <a:bodyPr spcCol="457200">
            <a:normAutofit fontScale="32500" lnSpcReduction="20000"/>
          </a:bodyPr>
          <a:lstStyle/>
          <a:p>
            <a:pPr lvl="1"/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Markers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- 23,935 genetic markers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Maps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- 49 maps with over 34,559 loci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QTLs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– 988 QTLs for 25 traits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Polymorphism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- 2,264 polymorphic SSRs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Germplasm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– 14,959 germplasm records (14 collections) 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Traits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- 73,296 trait scores of 6,871 GRIN entries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Sequences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- 610,246 sequence records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References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 Nearly 11,000 references </a:t>
            </a:r>
          </a:p>
          <a:p>
            <a:pPr lvl="1"/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CottonGen </a:t>
            </a:r>
            <a:r>
              <a:rPr lang="en-US" sz="8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Gossypium</a:t>
            </a: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8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Unigene</a:t>
            </a: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v1.0 </a:t>
            </a:r>
            <a:endParaRPr lang="en-US" sz="8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8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</a:t>
            </a: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8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raimondii</a:t>
            </a: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(D5) genome 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BGI &amp; JGI versions</a:t>
            </a:r>
            <a:endParaRPr lang="en-US" sz="8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15536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077200" cy="4724400"/>
          </a:xfrm>
        </p:spPr>
        <p:txBody>
          <a:bodyPr spcCol="457200">
            <a:normAutofit fontScale="62500" lnSpcReduction="20000"/>
          </a:bodyPr>
          <a:lstStyle/>
          <a:p>
            <a:pPr lvl="1"/>
            <a:r>
              <a:rPr lang="en-US" sz="49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CMap</a:t>
            </a:r>
            <a:r>
              <a:rPr lang="en-US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 49 maps</a:t>
            </a:r>
          </a:p>
          <a:p>
            <a:pPr marL="411480" lvl="1" indent="0">
              <a:buNone/>
            </a:pPr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49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GBrowse</a:t>
            </a:r>
            <a:r>
              <a:rPr lang="en-US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</a:t>
            </a:r>
            <a:r>
              <a:rPr lang="en-US" sz="4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G. </a:t>
            </a:r>
            <a:r>
              <a:rPr lang="en-US" sz="4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raimondii</a:t>
            </a:r>
            <a:r>
              <a:rPr lang="en-US" sz="4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(BGI &amp; JGI versions)</a:t>
            </a:r>
            <a:endParaRPr lang="en-US" sz="4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11480" lvl="1" indent="0">
              <a:buNone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FPC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TM-1 </a:t>
            </a:r>
            <a:r>
              <a:rPr lang="en-US" sz="4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contigs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from USDA-ARS/TAMU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BLAST Servers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 </a:t>
            </a:r>
            <a:r>
              <a:rPr lang="en-US" sz="4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UniProt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and nr Proteins, BGI D-genome sequences, </a:t>
            </a:r>
            <a:r>
              <a:rPr lang="en-US" sz="4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dbEST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4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unigenes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CottonGen markers (20 datasets)</a:t>
            </a:r>
          </a:p>
          <a:p>
            <a:pPr marL="411480" lvl="1" indent="0">
              <a:buNone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49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Sequence Retrieval </a:t>
            </a:r>
            <a:r>
              <a:rPr lang="en-US" sz="4900" dirty="0" smtClean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4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retrieve sequences in FASTA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CottonGen 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153400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latin typeface="+mj-lt"/>
              </a:rPr>
              <a:t>Simple Example 1:</a:t>
            </a:r>
          </a:p>
          <a:p>
            <a:pPr lvl="1">
              <a:buNone/>
            </a:pPr>
            <a:endParaRPr lang="en-US" sz="1400" dirty="0" smtClean="0">
              <a:latin typeface="+mj-lt"/>
            </a:endParaRPr>
          </a:p>
          <a:p>
            <a:pPr lvl="1">
              <a:buNone/>
            </a:pPr>
            <a:r>
              <a:rPr lang="en-US" sz="3600" dirty="0" smtClean="0">
                <a:latin typeface="+mj-lt"/>
              </a:rPr>
              <a:t>Identify  germplasm with </a:t>
            </a:r>
          </a:p>
          <a:p>
            <a:pPr lvl="1">
              <a:buNone/>
            </a:pPr>
            <a:r>
              <a:rPr lang="en-US" sz="3600" dirty="0" smtClean="0">
                <a:latin typeface="+mj-lt"/>
              </a:rPr>
              <a:t>2.5% span length &gt;=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371600"/>
            <a:ext cx="4648200" cy="3152775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220074" y="2047126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590800" y="3734648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q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252" y="2940116"/>
            <a:ext cx="2447925" cy="19907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800600" y="4225242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q1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4953000"/>
            <a:ext cx="5238750" cy="1743075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6400800" y="5181600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/>
          <a:lstStyle/>
          <a:p>
            <a:pPr algn="ctr"/>
            <a:r>
              <a:rPr lang="en-US" dirty="0" smtClean="0"/>
              <a:t>Example 1 Search Steps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9118" y="5286912"/>
            <a:ext cx="2930610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 smtClean="0">
                <a:solidFill>
                  <a:srgbClr val="FFFF00"/>
                </a:solidFill>
              </a:rPr>
              <a:t>Search criteria:</a:t>
            </a:r>
          </a:p>
          <a:p>
            <a:pPr marL="0" lvl="1"/>
            <a:r>
              <a:rPr lang="en-US" sz="2000" b="1" dirty="0" smtClean="0">
                <a:solidFill>
                  <a:srgbClr val="FFFF00"/>
                </a:solidFill>
              </a:rPr>
              <a:t>2.5% span length &gt;= 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5949" y="1446090"/>
            <a:ext cx="4338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From Navigation Bar, click “Search”, then select “Trait Evaluation”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From new window, select “Quantitative Traits”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20000" y="5181600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04208" y="3124200"/>
            <a:ext cx="3739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Select “2.5% Span Length”- the</a:t>
            </a:r>
          </a:p>
          <a:p>
            <a:r>
              <a:rPr lang="en-US" dirty="0" smtClean="0"/>
              <a:t>    minimum &amp; maximum value will</a:t>
            </a:r>
          </a:p>
          <a:p>
            <a:r>
              <a:rPr lang="en-US" dirty="0" smtClean="0"/>
              <a:t>    show up automatically</a:t>
            </a:r>
          </a:p>
          <a:p>
            <a:endParaRPr lang="en-US" dirty="0" smtClean="0"/>
          </a:p>
          <a:p>
            <a:r>
              <a:rPr lang="en-US" dirty="0" smtClean="0"/>
              <a:t>4. Change the minimum value =1,</a:t>
            </a:r>
          </a:p>
          <a:p>
            <a:r>
              <a:rPr lang="en-US" dirty="0" smtClean="0"/>
              <a:t>    then “Submit” query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343400" y="6248400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41864"/>
          </a:xfrm>
        </p:spPr>
        <p:txBody>
          <a:bodyPr/>
          <a:lstStyle/>
          <a:p>
            <a:pPr algn="ctr"/>
            <a:r>
              <a:rPr lang="en-US" dirty="0" smtClean="0"/>
              <a:t>Example 1 Search Result</a:t>
            </a:r>
            <a:endParaRPr lang="en-US" dirty="0"/>
          </a:p>
        </p:txBody>
      </p:sp>
      <p:pic>
        <p:nvPicPr>
          <p:cNvPr id="13" name="Content Placeholder 13" descr="q1-4.1.jpg"/>
          <p:cNvPicPr>
            <a:picLocks noChangeAspect="1"/>
          </p:cNvPicPr>
          <p:nvPr/>
        </p:nvPicPr>
        <p:blipFill>
          <a:blip r:embed="rId2" cstate="print"/>
          <a:srcRect r="46296" b="37040"/>
          <a:stretch>
            <a:fillRect/>
          </a:stretch>
        </p:blipFill>
        <p:spPr>
          <a:xfrm>
            <a:off x="533400" y="1828800"/>
            <a:ext cx="5941939" cy="4564870"/>
          </a:xfrm>
          <a:prstGeom prst="rect">
            <a:avLst/>
          </a:prstGeom>
        </p:spPr>
      </p:pic>
      <p:pic>
        <p:nvPicPr>
          <p:cNvPr id="14" name="Content Placeholder 13" descr="q1-4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956" b="37040"/>
          <a:stretch>
            <a:fillRect/>
          </a:stretch>
        </p:blipFill>
        <p:spPr>
          <a:xfrm>
            <a:off x="6400800" y="1828800"/>
            <a:ext cx="2328359" cy="4564870"/>
          </a:xfrm>
        </p:spPr>
      </p:pic>
      <p:sp>
        <p:nvSpPr>
          <p:cNvPr id="16" name="Rectangle 15"/>
          <p:cNvSpPr/>
          <p:nvPr/>
        </p:nvSpPr>
        <p:spPr>
          <a:xfrm>
            <a:off x="6934200" y="3657600"/>
            <a:ext cx="1676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4739" r="52416" b="23177"/>
          <a:stretch>
            <a:fillRect/>
          </a:stretch>
        </p:blipFill>
        <p:spPr bwMode="auto">
          <a:xfrm>
            <a:off x="990600" y="1752600"/>
            <a:ext cx="742947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32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Download Results in Excel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155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/>
              <a:t>Outline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924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What is CottonGen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Data Integration</a:t>
            </a:r>
          </a:p>
          <a:p>
            <a:pPr lvl="1"/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Demo of CottonGen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Database Overview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Current Data, Tools,  and Searches for Breeders</a:t>
            </a:r>
          </a:p>
          <a:p>
            <a:pPr lvl="1"/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Future Work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Examples from the Genome Database for Rosaceae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Toward a complete information management  system for breeding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41864"/>
          </a:xfrm>
        </p:spPr>
        <p:txBody>
          <a:bodyPr/>
          <a:lstStyle/>
          <a:p>
            <a:pPr algn="ctr"/>
            <a:r>
              <a:rPr lang="en-US" dirty="0" smtClean="0"/>
              <a:t>Example 1 Search Result</a:t>
            </a:r>
            <a:endParaRPr lang="en-US" dirty="0"/>
          </a:p>
        </p:txBody>
      </p:sp>
      <p:pic>
        <p:nvPicPr>
          <p:cNvPr id="13" name="Content Placeholder 13" descr="q1-4.1.jpg"/>
          <p:cNvPicPr>
            <a:picLocks noChangeAspect="1"/>
          </p:cNvPicPr>
          <p:nvPr/>
        </p:nvPicPr>
        <p:blipFill>
          <a:blip r:embed="rId2" cstate="print"/>
          <a:srcRect r="46296" b="37040"/>
          <a:stretch>
            <a:fillRect/>
          </a:stretch>
        </p:blipFill>
        <p:spPr>
          <a:xfrm>
            <a:off x="533400" y="1828800"/>
            <a:ext cx="5941939" cy="4564870"/>
          </a:xfrm>
          <a:prstGeom prst="rect">
            <a:avLst/>
          </a:prstGeom>
        </p:spPr>
      </p:pic>
      <p:pic>
        <p:nvPicPr>
          <p:cNvPr id="14" name="Content Placeholder 13" descr="q1-4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956" b="37040"/>
          <a:stretch>
            <a:fillRect/>
          </a:stretch>
        </p:blipFill>
        <p:spPr>
          <a:xfrm>
            <a:off x="6400800" y="1828800"/>
            <a:ext cx="2328359" cy="4564870"/>
          </a:xfrm>
        </p:spPr>
      </p:pic>
      <p:cxnSp>
        <p:nvCxnSpPr>
          <p:cNvPr id="20" name="Straight Arrow Connector 19"/>
          <p:cNvCxnSpPr/>
          <p:nvPr/>
        </p:nvCxnSpPr>
        <p:spPr>
          <a:xfrm flipH="1">
            <a:off x="1676400" y="3810000"/>
            <a:ext cx="1295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48000" y="358140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Select germplasm details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326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More information from links</a:t>
            </a:r>
            <a:endParaRPr lang="en-US" b="1" dirty="0"/>
          </a:p>
        </p:txBody>
      </p:sp>
      <p:pic>
        <p:nvPicPr>
          <p:cNvPr id="4" name="Content Placeholder 3" descr="q1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18129"/>
            <a:ext cx="8751336" cy="4520671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4724400" y="3178142"/>
            <a:ext cx="241446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135348" y="3481232"/>
            <a:ext cx="2414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05200" y="4267200"/>
            <a:ext cx="241446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505200" y="3810000"/>
            <a:ext cx="241446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q1-5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044143"/>
            <a:ext cx="8734425" cy="3128057"/>
          </a:xfrm>
          <a:prstGeom prst="rect">
            <a:avLst/>
          </a:prstGeom>
          <a:ln>
            <a:solidFill>
              <a:srgbClr val="003B6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EDE8CD"/>
                </a:solidFill>
              </a:rPr>
              <a:t>More information from links</a:t>
            </a:r>
            <a:endParaRPr lang="en-US" b="1" dirty="0">
              <a:solidFill>
                <a:srgbClr val="EDE8CD"/>
              </a:solidFill>
            </a:endParaRPr>
          </a:p>
        </p:txBody>
      </p:sp>
      <p:pic>
        <p:nvPicPr>
          <p:cNvPr id="6" name="Content Placeholder 3" descr="q1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70" y="1705512"/>
            <a:ext cx="8751336" cy="452067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571126" y="335280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q1-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631060"/>
            <a:ext cx="8616224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EDE8CD"/>
                </a:solidFill>
              </a:rPr>
              <a:t>CottonGen Search</a:t>
            </a:r>
            <a:endParaRPr lang="en-US" b="1" dirty="0">
              <a:solidFill>
                <a:srgbClr val="EDE8C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6400800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latin typeface="+mj-lt"/>
              </a:rPr>
              <a:t>Example 2:</a:t>
            </a:r>
          </a:p>
          <a:p>
            <a:pPr lvl="1">
              <a:buNone/>
            </a:pPr>
            <a:endParaRPr lang="en-US" sz="1400" dirty="0" smtClean="0">
              <a:latin typeface="+mj-lt"/>
            </a:endParaRPr>
          </a:p>
          <a:p>
            <a:pPr lvl="1">
              <a:buNone/>
            </a:pPr>
            <a:r>
              <a:rPr lang="en-US" sz="3600" dirty="0" smtClean="0">
                <a:latin typeface="+mj-lt"/>
              </a:rPr>
              <a:t>Find all </a:t>
            </a:r>
            <a:r>
              <a:rPr lang="en-US" sz="3600" dirty="0" err="1" smtClean="0">
                <a:latin typeface="+mj-lt"/>
              </a:rPr>
              <a:t>germplasm</a:t>
            </a:r>
            <a:r>
              <a:rPr lang="en-US" sz="3600" dirty="0" smtClean="0">
                <a:latin typeface="+mj-lt"/>
              </a:rPr>
              <a:t> with </a:t>
            </a:r>
          </a:p>
          <a:p>
            <a:pPr lvl="1">
              <a:buNone/>
            </a:pPr>
            <a:r>
              <a:rPr lang="en-US" sz="3600" dirty="0" err="1" smtClean="0">
                <a:latin typeface="+mj-lt"/>
              </a:rPr>
              <a:t>Deltapine</a:t>
            </a:r>
            <a:r>
              <a:rPr lang="en-US" sz="3600" dirty="0" smtClean="0">
                <a:latin typeface="+mj-lt"/>
              </a:rPr>
              <a:t> 90 in their pedigree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/>
          <a:lstStyle/>
          <a:p>
            <a:pPr algn="ctr"/>
            <a:r>
              <a:rPr lang="en-US" b="1" dirty="0" smtClean="0"/>
              <a:t>Example 2 Search Steps</a:t>
            </a:r>
            <a:endParaRPr lang="en-US" b="1" dirty="0"/>
          </a:p>
        </p:txBody>
      </p:sp>
      <p:pic>
        <p:nvPicPr>
          <p:cNvPr id="4" name="Content Placeholder 4" descr="q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268860"/>
            <a:ext cx="4648200" cy="315277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209800" y="1905000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438400" y="2743200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q2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3048000"/>
            <a:ext cx="3219450" cy="2257425"/>
          </a:xfrm>
        </p:spPr>
      </p:pic>
      <p:cxnSp>
        <p:nvCxnSpPr>
          <p:cNvPr id="9" name="Straight Arrow Connector 8"/>
          <p:cNvCxnSpPr/>
          <p:nvPr/>
        </p:nvCxnSpPr>
        <p:spPr>
          <a:xfrm flipH="1">
            <a:off x="3505200" y="4724400"/>
            <a:ext cx="228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q2-2.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9200"/>
            <a:ext cx="9144000" cy="4537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5943600"/>
            <a:ext cx="7955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Default result is the table of all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germplasm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which has pedigree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2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274" y="1273142"/>
            <a:ext cx="9144000" cy="4699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39336"/>
          </a:xfrm>
        </p:spPr>
        <p:txBody>
          <a:bodyPr/>
          <a:lstStyle/>
          <a:p>
            <a:pPr algn="ctr"/>
            <a:r>
              <a:rPr lang="en-US" b="1" dirty="0" smtClean="0"/>
              <a:t>Example 2 Search Result -1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066800" y="182880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66800" y="205740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6019800"/>
            <a:ext cx="876300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Can we use wild card such as “DP*90”?  There are many others not using “DP 90” but “DP90” or “DP </a:t>
            </a:r>
            <a:r>
              <a:rPr lang="en-US" dirty="0" err="1" smtClean="0">
                <a:solidFill>
                  <a:srgbClr val="FFFF00"/>
                </a:solidFill>
              </a:rPr>
              <a:t>Acala</a:t>
            </a:r>
            <a:r>
              <a:rPr lang="en-US" dirty="0" smtClean="0">
                <a:solidFill>
                  <a:srgbClr val="FFFF00"/>
                </a:solidFill>
              </a:rPr>
              <a:t> 90”, etc.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More information from links</a:t>
            </a:r>
            <a:endParaRPr lang="en-US" b="1" dirty="0"/>
          </a:p>
        </p:txBody>
      </p:sp>
      <p:pic>
        <p:nvPicPr>
          <p:cNvPr id="4" name="Content Placeholder 3" descr="q2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408261"/>
            <a:ext cx="8686800" cy="4625763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1219200" y="167640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219200" y="188017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194370" y="3083104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53536"/>
            <a:ext cx="8229600" cy="889464"/>
          </a:xfrm>
          <a:prstGeom prst="rect">
            <a:avLst/>
          </a:prstGeom>
        </p:spPr>
        <p:txBody>
          <a:bodyPr rIns="91440" anchor="b"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Find out more information by clicks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q2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35" y="1345060"/>
            <a:ext cx="8963025" cy="28479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3810000" y="312420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q2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9144000" cy="177100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172200" y="548640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q2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3925" y="628650"/>
            <a:ext cx="7296150" cy="56007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3886200" y="3377630"/>
            <a:ext cx="317646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1" descr="cdbqq-ped-more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28600"/>
            <a:ext cx="7696200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62000" y="2438400"/>
            <a:ext cx="304800" cy="3048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62000" y="4114800"/>
            <a:ext cx="304800" cy="3048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93" y="831104"/>
            <a:ext cx="9071742" cy="5368796"/>
          </a:xfrm>
        </p:spPr>
      </p:pic>
      <p:sp>
        <p:nvSpPr>
          <p:cNvPr id="5" name="Right Arrow 4"/>
          <p:cNvSpPr/>
          <p:nvPr/>
        </p:nvSpPr>
        <p:spPr>
          <a:xfrm rot="10800000">
            <a:off x="3394358" y="5353296"/>
            <a:ext cx="236859" cy="1995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7474528" y="3129641"/>
            <a:ext cx="236859" cy="1995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57" y="2154395"/>
            <a:ext cx="8994029" cy="392519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0800000">
            <a:off x="1828800" y="4116993"/>
            <a:ext cx="236859" cy="1995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map-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0" y="1219200"/>
            <a:ext cx="8842602" cy="46863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0800000">
            <a:off x="4581672" y="2298309"/>
            <a:ext cx="228600" cy="1981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map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985" y="46019"/>
            <a:ext cx="8691017" cy="67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3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EDE8CD"/>
                </a:solidFill>
              </a:rPr>
              <a:t>Work in Progress/Future Work</a:t>
            </a:r>
            <a:endParaRPr lang="en-US" b="1" dirty="0">
              <a:solidFill>
                <a:srgbClr val="EDE8C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52628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dirty="0" smtClean="0"/>
          </a:p>
          <a:p>
            <a:endParaRPr lang="it-IT" sz="2100" dirty="0" smtClean="0">
              <a:latin typeface="+mj-lt"/>
            </a:endParaRPr>
          </a:p>
          <a:p>
            <a:endParaRPr lang="it-IT" sz="2100" dirty="0" smtClean="0">
              <a:latin typeface="+mj-lt"/>
            </a:endParaRPr>
          </a:p>
          <a:p>
            <a:r>
              <a:rPr lang="en-US" sz="7000" dirty="0" err="1" smtClean="0">
                <a:latin typeface="+mj-lt"/>
              </a:rPr>
              <a:t>Curation</a:t>
            </a:r>
            <a:r>
              <a:rPr lang="en-US" sz="7000" dirty="0" smtClean="0">
                <a:latin typeface="+mj-lt"/>
              </a:rPr>
              <a:t> of Uzbekistan (800) and Chinese (3000) germplasm collection data (identity and descriptors). </a:t>
            </a:r>
          </a:p>
          <a:p>
            <a:endParaRPr lang="en-US" sz="7000" dirty="0" smtClean="0">
              <a:latin typeface="+mj-lt"/>
            </a:endParaRPr>
          </a:p>
          <a:p>
            <a:r>
              <a:rPr lang="en-US" sz="7000" dirty="0" smtClean="0">
                <a:latin typeface="+mj-lt"/>
              </a:rPr>
              <a:t>Adding data (images, evaluation data) from the USDA-ARS Research Project: “Genotypic and Phenotypic Analysis and Digital Imaging of Accessions in the US National Cotton Germplasm Collection</a:t>
            </a:r>
            <a:r>
              <a:rPr lang="en-US" sz="4700" dirty="0" smtClean="0">
                <a:latin typeface="+mj-lt"/>
              </a:rPr>
              <a:t>”   </a:t>
            </a:r>
          </a:p>
          <a:p>
            <a:endParaRPr lang="en-US" sz="4700" dirty="0" smtClean="0">
              <a:latin typeface="+mj-lt"/>
            </a:endParaRPr>
          </a:p>
          <a:p>
            <a:endParaRPr lang="it-IT" sz="4700" dirty="0" smtClean="0">
              <a:latin typeface="+mj-lt"/>
            </a:endParaRPr>
          </a:p>
          <a:p>
            <a:r>
              <a:rPr lang="it-IT" sz="7600" dirty="0" smtClean="0">
                <a:latin typeface="+mj-lt"/>
              </a:rPr>
              <a:t>Develop a comprehensive breeders toolbox to assist in breeding decisions</a:t>
            </a:r>
          </a:p>
          <a:p>
            <a:endParaRPr lang="it-IT" sz="21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857" r="7132" b="3274"/>
          <a:stretch>
            <a:fillRect/>
          </a:stretch>
        </p:blipFill>
        <p:spPr bwMode="auto">
          <a:xfrm>
            <a:off x="45720" y="206840"/>
            <a:ext cx="9056906" cy="56605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5867400"/>
            <a:ext cx="8229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www.cottongen.org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608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Future work: Sample Image Data</a:t>
            </a:r>
            <a:endParaRPr lang="en-US" sz="4000" dirty="0">
              <a:solidFill>
                <a:srgbClr val="FF99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2553418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7391400" y="2209800"/>
            <a:ext cx="228600" cy="152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" y="1152525"/>
            <a:ext cx="9048750" cy="2419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" y="3544627"/>
            <a:ext cx="9048750" cy="151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17" y="5064347"/>
            <a:ext cx="9134475" cy="149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EDE8CD"/>
                </a:solidFill>
              </a:rPr>
              <a:t>Rosaceae Breeding Tools</a:t>
            </a:r>
            <a:endParaRPr lang="en-US" b="1" dirty="0">
              <a:solidFill>
                <a:srgbClr val="EDE8C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52628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en-US" dirty="0" smtClean="0"/>
          </a:p>
          <a:p>
            <a:endParaRPr lang="it-IT" sz="2100" dirty="0" smtClean="0">
              <a:latin typeface="+mj-lt"/>
            </a:endParaRPr>
          </a:p>
          <a:p>
            <a:endParaRPr lang="it-IT" sz="2100" dirty="0" smtClean="0">
              <a:latin typeface="+mj-lt"/>
            </a:endParaRPr>
          </a:p>
          <a:p>
            <a:r>
              <a:rPr lang="en-US" sz="4700" dirty="0" smtClean="0">
                <a:latin typeface="+mj-lt"/>
              </a:rPr>
              <a:t>Genome Database for Rosaceae, established in 2003</a:t>
            </a:r>
            <a:br>
              <a:rPr lang="en-US" sz="4700" dirty="0" smtClean="0">
                <a:latin typeface="+mj-lt"/>
              </a:rPr>
            </a:br>
            <a:endParaRPr lang="en-US" sz="4700" dirty="0" smtClean="0">
              <a:latin typeface="+mj-lt"/>
            </a:endParaRPr>
          </a:p>
          <a:p>
            <a:r>
              <a:rPr lang="en-US" sz="4700" dirty="0" smtClean="0">
                <a:latin typeface="+mj-lt"/>
              </a:rPr>
              <a:t>Breeding Toolbox initiated in 2008 with support from Industry for the WA Apple and Sweet Cherry Breeding Programs</a:t>
            </a:r>
            <a:br>
              <a:rPr lang="en-US" sz="4700" dirty="0" smtClean="0">
                <a:latin typeface="+mj-lt"/>
              </a:rPr>
            </a:br>
            <a:endParaRPr lang="en-US" sz="4700" dirty="0" smtClean="0">
              <a:latin typeface="+mj-lt"/>
            </a:endParaRPr>
          </a:p>
          <a:p>
            <a:r>
              <a:rPr lang="en-US" sz="4700" dirty="0" smtClean="0">
                <a:latin typeface="+mj-lt"/>
              </a:rPr>
              <a:t>Further developed with support from the USDA SCRI program projects RosBREED and </a:t>
            </a:r>
            <a:r>
              <a:rPr lang="en-US" sz="4700" dirty="0" err="1" smtClean="0">
                <a:latin typeface="+mj-lt"/>
              </a:rPr>
              <a:t>tfGDR</a:t>
            </a:r>
            <a:r>
              <a:rPr lang="en-US" sz="4700" dirty="0" smtClean="0">
                <a:latin typeface="+mj-lt"/>
              </a:rPr>
              <a:t> (2009-2013)</a:t>
            </a:r>
          </a:p>
          <a:p>
            <a:pPr>
              <a:buNone/>
            </a:pPr>
            <a:r>
              <a:rPr lang="en-US" sz="4700" dirty="0" smtClean="0">
                <a:latin typeface="+mj-lt"/>
              </a:rPr>
              <a:t/>
            </a:r>
            <a:br>
              <a:rPr lang="en-US" sz="4700" dirty="0" smtClean="0">
                <a:latin typeface="+mj-lt"/>
              </a:rPr>
            </a:br>
            <a:r>
              <a:rPr lang="en-US" sz="4700" dirty="0" smtClean="0">
                <a:latin typeface="+mj-lt"/>
              </a:rPr>
              <a:t/>
            </a:r>
            <a:br>
              <a:rPr lang="en-US" sz="4700" dirty="0" smtClean="0">
                <a:latin typeface="+mj-lt"/>
              </a:rPr>
            </a:br>
            <a:endParaRPr lang="en-US" sz="4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838200" y="457200"/>
            <a:ext cx="7391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8436" name="Rectangle 6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latin typeface="+mj-lt"/>
              </a:rPr>
              <a:t>Data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+mj-lt"/>
              </a:rPr>
              <a:t>Private data from WA apple breeding program 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Private and public </a:t>
            </a:r>
            <a:r>
              <a:rPr lang="en-US" sz="2800" dirty="0">
                <a:latin typeface="+mj-lt"/>
              </a:rPr>
              <a:t>breeding data from </a:t>
            </a:r>
            <a:r>
              <a:rPr lang="en-US" sz="2800" dirty="0" err="1">
                <a:latin typeface="+mj-lt"/>
              </a:rPr>
              <a:t>RosBreed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project (apple</a:t>
            </a:r>
            <a:r>
              <a:rPr lang="en-US" sz="2800" dirty="0">
                <a:latin typeface="+mj-lt"/>
              </a:rPr>
              <a:t>, strawberry, peach, sweet cherry, tart cherry</a:t>
            </a:r>
            <a:r>
              <a:rPr lang="en-US" sz="2800" dirty="0" smtClean="0">
                <a:latin typeface="+mj-lt"/>
              </a:rPr>
              <a:t>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b="1" dirty="0" smtClean="0">
                <a:latin typeface="+mj-lt"/>
              </a:rPr>
              <a:t>Interface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+mj-lt"/>
              </a:rPr>
              <a:t>Data Management (Browse, Search and Download)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+mj-lt"/>
              </a:rPr>
              <a:t>Data Conversion (Generate Input files for </a:t>
            </a:r>
            <a:r>
              <a:rPr lang="en-US" dirty="0" err="1" smtClean="0">
                <a:latin typeface="+mj-lt"/>
              </a:rPr>
              <a:t>Pedimap</a:t>
            </a:r>
            <a:r>
              <a:rPr lang="en-US" dirty="0" smtClean="0">
                <a:latin typeface="+mj-lt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+mj-lt"/>
              </a:rPr>
              <a:t>Decision Support</a:t>
            </a:r>
          </a:p>
          <a:p>
            <a:pPr lvl="2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Cross Assist</a:t>
            </a:r>
          </a:p>
          <a:p>
            <a:pPr lvl="2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Trait Locus Warehouse</a:t>
            </a:r>
          </a:p>
          <a:p>
            <a:pPr lvl="2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Marker Converter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6096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and Tools for Breeding Data</a:t>
            </a:r>
          </a:p>
        </p:txBody>
      </p:sp>
    </p:spTree>
    <p:extLst>
      <p:ext uri="{BB962C8B-B14F-4D97-AF65-F5344CB8AC3E}">
        <p14:creationId xmlns="" xmlns:p14="http://schemas.microsoft.com/office/powerpoint/2010/main" val="25861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710" y="1905000"/>
            <a:ext cx="8229600" cy="262096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Search/download phenotype Data</a:t>
            </a:r>
          </a:p>
          <a:p>
            <a:r>
              <a:rPr lang="en-US" dirty="0" smtClean="0">
                <a:latin typeface="+mj-lt"/>
              </a:rPr>
              <a:t>Search/download genotype Data</a:t>
            </a:r>
          </a:p>
          <a:p>
            <a:r>
              <a:rPr lang="en-US" dirty="0" smtClean="0">
                <a:latin typeface="+mj-lt"/>
              </a:rPr>
              <a:t>Creating website for each breeding program or group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Management</a:t>
            </a:r>
          </a:p>
        </p:txBody>
      </p:sp>
    </p:spTree>
    <p:extLst>
      <p:ext uri="{BB962C8B-B14F-4D97-AF65-F5344CB8AC3E}">
        <p14:creationId xmlns="" xmlns:p14="http://schemas.microsoft.com/office/powerpoint/2010/main" val="357156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C:\Users\Mainlab\Desktop\breeders_toolbox_tutorial\screenshots\screenshot_mod\FIG_search_phenotype_by_variety_na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581977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38200" y="457200"/>
            <a:ext cx="7391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5368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390DC-207B-475A-A897-2FA3A75A365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4000" y="704850"/>
            <a:ext cx="5943600" cy="6153150"/>
            <a:chOff x="1447800" y="914400"/>
            <a:chExt cx="5943600" cy="6153150"/>
          </a:xfrm>
        </p:grpSpPr>
        <p:pic>
          <p:nvPicPr>
            <p:cNvPr id="2151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914400"/>
              <a:ext cx="5943600" cy="367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4876800"/>
              <a:ext cx="5943600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87475"/>
            <a:ext cx="59436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13335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Phenotypic Data Search</a:t>
            </a:r>
          </a:p>
        </p:txBody>
      </p:sp>
    </p:spTree>
    <p:extLst>
      <p:ext uri="{BB962C8B-B14F-4D97-AF65-F5344CB8AC3E}">
        <p14:creationId xmlns="" xmlns:p14="http://schemas.microsoft.com/office/powerpoint/2010/main" val="16033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78581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838200" y="457200"/>
            <a:ext cx="7391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14400"/>
            <a:ext cx="5943600" cy="514191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639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A807F-26DB-44A1-BF80-9E46081726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8" name="Picture 5" descr="C:\Users\Taein\Desktop\Clipboard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6172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11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705600" cy="52943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3335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Variety Detail Page</a:t>
            </a:r>
            <a:endParaRPr lang="en-US" sz="3600" b="1" dirty="0">
              <a:solidFill>
                <a:srgbClr val="EDE8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50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3623"/>
            <a:ext cx="59436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1756"/>
            <a:ext cx="7181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843087"/>
            <a:ext cx="75247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82" y="657225"/>
            <a:ext cx="595312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881061"/>
            <a:ext cx="88106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40965-B7A2-45CF-AA93-ADD80C66DE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90600" y="45326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Genotypic </a:t>
            </a:r>
            <a:r>
              <a:rPr lang="en-US" sz="3600" b="1" dirty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Search</a:t>
            </a:r>
          </a:p>
        </p:txBody>
      </p:sp>
    </p:spTree>
    <p:extLst>
      <p:ext uri="{BB962C8B-B14F-4D97-AF65-F5344CB8AC3E}">
        <p14:creationId xmlns="" xmlns:p14="http://schemas.microsoft.com/office/powerpoint/2010/main" val="12446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EDE8CD"/>
                </a:solidFill>
              </a:rPr>
              <a:t>H</a:t>
            </a:r>
            <a:r>
              <a:rPr lang="en-US" sz="3600" b="1" dirty="0" smtClean="0">
                <a:solidFill>
                  <a:srgbClr val="EDE8CD"/>
                </a:solidFill>
              </a:rPr>
              <a:t>omepage of a private breeding program</a:t>
            </a:r>
            <a:endParaRPr lang="en-US" sz="3600" b="1" dirty="0">
              <a:solidFill>
                <a:srgbClr val="EDE8C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5" y="1371600"/>
            <a:ext cx="88392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90963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34200" y="2667000"/>
            <a:ext cx="914400" cy="2286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18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262096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Generate Input files for </a:t>
            </a:r>
            <a:r>
              <a:rPr lang="en-US" dirty="0" err="1" smtClean="0">
                <a:latin typeface="+mj-lt"/>
              </a:rPr>
              <a:t>Pedimap</a:t>
            </a:r>
            <a:r>
              <a:rPr lang="en-US" dirty="0">
                <a:latin typeface="+mj-lt"/>
              </a:rPr>
              <a:t>, a tool for exploring and visualizing the flow of phenotypes and alleles  through pedigrees 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 smtClean="0">
                <a:solidFill>
                  <a:srgbClr val="EDE8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Conversion</a:t>
            </a:r>
            <a:endParaRPr lang="en-US" sz="4400" b="1" dirty="0">
              <a:solidFill>
                <a:srgbClr val="EDE8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70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1276"/>
          <a:stretch>
            <a:fillRect/>
          </a:stretch>
        </p:blipFill>
        <p:spPr bwMode="auto">
          <a:xfrm>
            <a:off x="76201" y="213360"/>
            <a:ext cx="8991599" cy="51206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6" y="1066800"/>
            <a:ext cx="83343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 bwMode="auto">
          <a:xfrm rot="3868411">
            <a:off x="6941319" y="5790425"/>
            <a:ext cx="190500" cy="304800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Choose Pedigree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19524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90600"/>
            <a:ext cx="84105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 bwMode="auto">
          <a:xfrm rot="3868411">
            <a:off x="2597920" y="4689552"/>
            <a:ext cx="190500" cy="304800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3335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Choose Trait and </a:t>
            </a:r>
            <a:r>
              <a:rPr lang="en-US" sz="3600" dirty="0" smtClean="0"/>
              <a:t>Modify Values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2900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8" y="990600"/>
            <a:ext cx="88677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9880"/>
            <a:ext cx="9319260" cy="400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9088" y="2286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Generate a </a:t>
            </a:r>
            <a:r>
              <a:rPr lang="en-US" sz="3600" dirty="0" smtClean="0"/>
              <a:t>File </a:t>
            </a:r>
            <a:r>
              <a:rPr lang="en-US" sz="3600" dirty="0"/>
              <a:t>and </a:t>
            </a:r>
            <a:r>
              <a:rPr lang="en-US" sz="3600" dirty="0" smtClean="0"/>
              <a:t>View </a:t>
            </a:r>
            <a:r>
              <a:rPr lang="en-US" sz="3600" dirty="0"/>
              <a:t>in </a:t>
            </a:r>
            <a:r>
              <a:rPr lang="en-US" sz="3600" dirty="0" err="1"/>
              <a:t>Pedimap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1370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62096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Cross Assist</a:t>
            </a:r>
          </a:p>
          <a:p>
            <a:r>
              <a:rPr lang="en-US" dirty="0" smtClean="0">
                <a:latin typeface="+mj-lt"/>
              </a:rPr>
              <a:t>Trait Locus Warehouse</a:t>
            </a:r>
          </a:p>
          <a:p>
            <a:r>
              <a:rPr lang="en-US" dirty="0" smtClean="0">
                <a:latin typeface="+mj-lt"/>
              </a:rPr>
              <a:t>Marker Converter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6096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Support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3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458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549972" y="1600200"/>
            <a:ext cx="79248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j-lt"/>
              </a:rPr>
              <a:t>A web interface to </a:t>
            </a:r>
            <a:r>
              <a:rPr lang="en-US" sz="2800" dirty="0" smtClean="0">
                <a:latin typeface="+mj-lt"/>
                <a:cs typeface="Calibri" pitchFamily="34" charset="0"/>
              </a:rPr>
              <a:t>generate a list of parents and the number of seedlings to get the progeny with desired traits</a:t>
            </a:r>
          </a:p>
          <a:p>
            <a:pPr marL="457200" indent="-457200" fontAlgn="base">
              <a:spcAft>
                <a:spcPct val="0"/>
              </a:spcAft>
              <a:buFont typeface="Wingdings" pitchFamily="2" charset="2"/>
              <a:buChar char="v"/>
            </a:pPr>
            <a:endParaRPr lang="en-US" sz="2400" dirty="0" smtClean="0">
              <a:latin typeface="+mj-lt"/>
              <a:cs typeface="Calibri" pitchFamily="34" charset="0"/>
            </a:endParaRPr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j-lt"/>
              </a:rPr>
              <a:t>Methods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“</a:t>
            </a:r>
            <a:r>
              <a:rPr lang="en-US" sz="2600" i="1" dirty="0" smtClean="0">
                <a:latin typeface="+mj-lt"/>
              </a:rPr>
              <a:t>Phenotype</a:t>
            </a:r>
            <a:r>
              <a:rPr lang="en-US" sz="2600" dirty="0" smtClean="0">
                <a:latin typeface="+mj-lt"/>
              </a:rPr>
              <a:t>” (uses only phenotypic information of individuals in the dataset), 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“+</a:t>
            </a:r>
            <a:r>
              <a:rPr lang="en-US" sz="2600" i="1" dirty="0" smtClean="0">
                <a:latin typeface="+mj-lt"/>
              </a:rPr>
              <a:t>Pedigree</a:t>
            </a:r>
            <a:r>
              <a:rPr lang="en-US" sz="2600" dirty="0" smtClean="0">
                <a:latin typeface="+mj-lt"/>
              </a:rPr>
              <a:t>” (uses both phenotypic and pedigree  information)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“+</a:t>
            </a:r>
            <a:r>
              <a:rPr lang="en-US" sz="2600" i="1" dirty="0" err="1" smtClean="0">
                <a:latin typeface="+mj-lt"/>
              </a:rPr>
              <a:t>Ped</a:t>
            </a:r>
            <a:r>
              <a:rPr lang="en-US" sz="2600" dirty="0" err="1" smtClean="0">
                <a:latin typeface="+mj-lt"/>
              </a:rPr>
              <a:t>+</a:t>
            </a:r>
            <a:r>
              <a:rPr lang="en-US" sz="2600" i="1" dirty="0" err="1" smtClean="0">
                <a:latin typeface="+mj-lt"/>
              </a:rPr>
              <a:t>DNA</a:t>
            </a:r>
            <a:r>
              <a:rPr lang="en-US" sz="2600" dirty="0" smtClean="0">
                <a:latin typeface="+mj-lt"/>
              </a:rPr>
              <a:t>” (uses phenotypic, pedigree information and information provided by DNA-based functional genotypes). </a:t>
            </a:r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>
              <a:cs typeface="Calibri" pitchFamily="34" charset="0"/>
            </a:endParaRPr>
          </a:p>
          <a:p>
            <a:pPr marL="457200" indent="-457200" fontAlgn="base">
              <a:spcAft>
                <a:spcPct val="0"/>
              </a:spcAft>
              <a:buFont typeface="Wingdings" pitchFamily="2" charset="2"/>
              <a:buChar char="v"/>
            </a:pPr>
            <a:endParaRPr lang="en-US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Cross Assist?</a:t>
            </a:r>
          </a:p>
        </p:txBody>
      </p:sp>
    </p:spTree>
    <p:extLst>
      <p:ext uri="{BB962C8B-B14F-4D97-AF65-F5344CB8AC3E}">
        <p14:creationId xmlns="" xmlns:p14="http://schemas.microsoft.com/office/powerpoint/2010/main" val="36074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171575"/>
            <a:ext cx="81248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4800" y="1"/>
            <a:ext cx="8458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sz="2800" b="1" dirty="0" smtClean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67699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1: Select Method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613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7" y="1146380"/>
            <a:ext cx="7772400" cy="51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4800" y="1"/>
            <a:ext cx="8458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sz="2800" b="1" dirty="0" smtClean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390650"/>
            <a:ext cx="40386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67699"/>
            <a:ext cx="88392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2: Select target number and trait thresholds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2600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70" y="1371600"/>
            <a:ext cx="875905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911" y="1828800"/>
            <a:ext cx="716889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458200" cy="152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3801"/>
            <a:ext cx="8839200" cy="1015399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3: Filter results by data completeness, required number of seedlings, and parentage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6561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458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98" y="1085165"/>
            <a:ext cx="72771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2593"/>
            <a:ext cx="81629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2028825"/>
            <a:ext cx="82391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6103" y="-76200"/>
            <a:ext cx="8839200" cy="1015399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 Locus Warehouse</a:t>
            </a:r>
          </a:p>
        </p:txBody>
      </p:sp>
    </p:spTree>
    <p:extLst>
      <p:ext uri="{BB962C8B-B14F-4D97-AF65-F5344CB8AC3E}">
        <p14:creationId xmlns="" xmlns:p14="http://schemas.microsoft.com/office/powerpoint/2010/main" val="2413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458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549972" y="1231642"/>
            <a:ext cx="7924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/>
              <a:t>Design new markers by exploring the genome around QTLs</a:t>
            </a:r>
            <a:br>
              <a:rPr lang="en-US" sz="2400" dirty="0" smtClean="0"/>
            </a:br>
            <a:endParaRPr lang="en-US" sz="1400" dirty="0" smtClean="0"/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/>
              <a:t>QTLs that are anchored to the reference genome can be viewed in </a:t>
            </a:r>
            <a:r>
              <a:rPr lang="en-US" sz="2400" dirty="0" err="1" smtClean="0"/>
              <a:t>GBrowse</a:t>
            </a:r>
            <a:r>
              <a:rPr lang="en-US" sz="2400" dirty="0" smtClean="0"/>
              <a:t> by clicking Genomic Location.</a:t>
            </a:r>
            <a:br>
              <a:rPr lang="en-US" sz="2400" dirty="0" smtClean="0"/>
            </a:br>
            <a:endParaRPr lang="en-US" sz="1400" dirty="0" smtClean="0"/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/>
              <a:t>Click neighboring or co-localized markers to view details of markers and view in </a:t>
            </a:r>
            <a:r>
              <a:rPr lang="en-US" sz="2400" dirty="0" err="1" smtClean="0"/>
              <a:t>GBrowse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1400" dirty="0" smtClean="0"/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 err="1" smtClean="0"/>
              <a:t>GBrowse</a:t>
            </a:r>
            <a:r>
              <a:rPr lang="en-US" sz="2400" dirty="0" smtClean="0"/>
              <a:t>, retrieve sequences around features (genes and markers) of interest using the sequence retrieval tool</a:t>
            </a:r>
            <a:br>
              <a:rPr lang="en-US" sz="2400" dirty="0" smtClean="0"/>
            </a:br>
            <a:endParaRPr lang="en-US" sz="1400" dirty="0" smtClean="0"/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/>
              <a:t>GDR-Primer3 tool can be used to design primers with the retrieved sequences.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33400"/>
            <a:ext cx="8839200" cy="5334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Converter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18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522" r="21132"/>
          <a:stretch>
            <a:fillRect/>
          </a:stretch>
        </p:blipFill>
        <p:spPr bwMode="auto">
          <a:xfrm>
            <a:off x="1219200" y="228600"/>
            <a:ext cx="6563357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458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46" y="1143000"/>
            <a:ext cx="73437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2965" y="228600"/>
            <a:ext cx="8839200" cy="76419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QTL in Marker Converter</a:t>
            </a:r>
          </a:p>
        </p:txBody>
      </p:sp>
    </p:spTree>
    <p:extLst>
      <p:ext uri="{BB962C8B-B14F-4D97-AF65-F5344CB8AC3E}">
        <p14:creationId xmlns="" xmlns:p14="http://schemas.microsoft.com/office/powerpoint/2010/main" val="27915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458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2" y="1728258"/>
            <a:ext cx="81343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385733" y="1539728"/>
            <a:ext cx="304800" cy="3205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72965" y="381000"/>
            <a:ext cx="8839200" cy="76419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QTLs from Trait Locus Warehouse</a:t>
            </a:r>
          </a:p>
        </p:txBody>
      </p:sp>
    </p:spTree>
    <p:extLst>
      <p:ext uri="{BB962C8B-B14F-4D97-AF65-F5344CB8AC3E}">
        <p14:creationId xmlns="" xmlns:p14="http://schemas.microsoft.com/office/powerpoint/2010/main" val="39725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6" y="5959606"/>
            <a:ext cx="8229600" cy="65239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Go to </a:t>
            </a:r>
            <a:r>
              <a:rPr lang="en-US" dirty="0" err="1" smtClean="0">
                <a:latin typeface="+mj-lt"/>
              </a:rPr>
              <a:t>GBrowse</a:t>
            </a:r>
            <a:r>
              <a:rPr lang="en-US" dirty="0" smtClean="0">
                <a:latin typeface="+mj-lt"/>
              </a:rPr>
              <a:t> for genome-anchored QTLs </a:t>
            </a:r>
            <a:endParaRPr lang="en-US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4" y="1116078"/>
            <a:ext cx="81629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8332258" y="2651272"/>
            <a:ext cx="304800" cy="3205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533400" y="28947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3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46386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0271"/>
            <a:ext cx="40862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200400" y="4038600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229600" y="5867400"/>
            <a:ext cx="304800" cy="304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04800" y="2286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OR go to QTL/Marker pages</a:t>
            </a:r>
          </a:p>
        </p:txBody>
      </p:sp>
    </p:spTree>
    <p:extLst>
      <p:ext uri="{BB962C8B-B14F-4D97-AF65-F5344CB8AC3E}">
        <p14:creationId xmlns="" xmlns:p14="http://schemas.microsoft.com/office/powerpoint/2010/main" val="23725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157288"/>
            <a:ext cx="85248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516105" y="5867400"/>
            <a:ext cx="792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Aft>
                <a:spcPct val="0"/>
              </a:spcAft>
              <a:buFont typeface="Wingdings" pitchFamily="2" charset="2"/>
              <a:buChar char="v"/>
            </a:pPr>
            <a:r>
              <a:rPr lang="en-US" sz="2400" dirty="0" smtClean="0"/>
              <a:t>View associated </a:t>
            </a:r>
            <a:r>
              <a:rPr lang="en-US" sz="2400" dirty="0" err="1" smtClean="0"/>
              <a:t>resequencing</a:t>
            </a:r>
            <a:r>
              <a:rPr lang="en-US" sz="2400" dirty="0" smtClean="0"/>
              <a:t> reads, genes, SNPs and other markers.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266700"/>
            <a:ext cx="8229600" cy="6477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/>
              <a:t>GBrowse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4053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485900"/>
            <a:ext cx="78676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70958" y="152400"/>
            <a:ext cx="82296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kern="0" dirty="0">
              <a:solidFill>
                <a:schemeClr val="bg1"/>
              </a:solidFill>
            </a:endParaRP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533038" y="5715000"/>
            <a:ext cx="7924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Aft>
                <a:spcPct val="0"/>
              </a:spcAft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000" dirty="0" smtClean="0"/>
              <a:t>follow </a:t>
            </a:r>
            <a:r>
              <a:rPr lang="en-US" sz="2000" dirty="0"/>
              <a:t>directions </a:t>
            </a:r>
            <a:r>
              <a:rPr lang="en-US" sz="2000" dirty="0" smtClean="0"/>
              <a:t>in ‘RosBREED </a:t>
            </a:r>
            <a:r>
              <a:rPr lang="en-US" sz="2000" dirty="0" err="1"/>
              <a:t>Resequencing</a:t>
            </a:r>
            <a:r>
              <a:rPr lang="en-US" sz="2000" dirty="0"/>
              <a:t> </a:t>
            </a:r>
            <a:r>
              <a:rPr lang="en-US" sz="2000" dirty="0" smtClean="0"/>
              <a:t>Alignments’ tab</a:t>
            </a:r>
          </a:p>
          <a:p>
            <a:pPr marL="457200" indent="-457200" fontAlgn="base">
              <a:spcAft>
                <a:spcPct val="0"/>
              </a:spcAft>
            </a:pPr>
            <a:r>
              <a:rPr lang="en-US" sz="2000" dirty="0" smtClean="0"/>
              <a:t>to view the alignments on </a:t>
            </a:r>
            <a:r>
              <a:rPr lang="en-US" sz="2000" dirty="0"/>
              <a:t>IGV </a:t>
            </a:r>
            <a:r>
              <a:rPr lang="en-US" sz="2000" dirty="0" smtClean="0"/>
              <a:t>(Integrative </a:t>
            </a:r>
            <a:r>
              <a:rPr lang="en-US" sz="2000" dirty="0"/>
              <a:t>Genomics </a:t>
            </a:r>
            <a:r>
              <a:rPr lang="en-US" sz="2000" dirty="0" smtClean="0"/>
              <a:t>Viewer) </a:t>
            </a:r>
          </a:p>
          <a:p>
            <a:pPr marL="457200" indent="-457200" fontAlgn="base">
              <a:spcAft>
                <a:spcPct val="0"/>
              </a:spcAft>
            </a:pPr>
            <a:r>
              <a:rPr lang="en-US" sz="2000" dirty="0" smtClean="0"/>
              <a:t>(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http://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www.rosaceae.org/species/prunus_persica/genome_v1.0</a:t>
            </a:r>
            <a:r>
              <a:rPr lang="en-US" sz="2000" dirty="0"/>
              <a:t>)</a:t>
            </a:r>
            <a:endParaRPr lang="en-US" sz="20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alignments between reads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genome 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55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4475"/>
            <a:ext cx="85058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 rot="13767895">
            <a:off x="2739784" y="4601895"/>
            <a:ext cx="278271" cy="8142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56465"/>
            <a:ext cx="82296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Retrieve sequences from selected feature</a:t>
            </a:r>
          </a:p>
        </p:txBody>
      </p:sp>
    </p:spTree>
    <p:extLst>
      <p:ext uri="{BB962C8B-B14F-4D97-AF65-F5344CB8AC3E}">
        <p14:creationId xmlns="" xmlns:p14="http://schemas.microsoft.com/office/powerpoint/2010/main" val="11706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" y="1143000"/>
            <a:ext cx="90868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476750"/>
            <a:ext cx="4591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urved Connector 9"/>
          <p:cNvCxnSpPr/>
          <p:nvPr/>
        </p:nvCxnSpPr>
        <p:spPr>
          <a:xfrm>
            <a:off x="536763" y="5557931"/>
            <a:ext cx="1666875" cy="528637"/>
          </a:xfrm>
          <a:prstGeom prst="curvedConnector3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533400" y="-1524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 Retrieval Tool</a:t>
            </a:r>
          </a:p>
        </p:txBody>
      </p:sp>
    </p:spTree>
    <p:extLst>
      <p:ext uri="{BB962C8B-B14F-4D97-AF65-F5344CB8AC3E}">
        <p14:creationId xmlns="" xmlns:p14="http://schemas.microsoft.com/office/powerpoint/2010/main" val="25609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5" y="990600"/>
            <a:ext cx="60674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229600" cy="8382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Design New Primers in GDR-Primer3</a:t>
            </a:r>
          </a:p>
        </p:txBody>
      </p:sp>
    </p:spTree>
    <p:extLst>
      <p:ext uri="{BB962C8B-B14F-4D97-AF65-F5344CB8AC3E}">
        <p14:creationId xmlns="" xmlns:p14="http://schemas.microsoft.com/office/powerpoint/2010/main" val="33333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7"/>
          <p:cNvSpPr txBox="1">
            <a:spLocks noChangeArrowheads="1"/>
          </p:cNvSpPr>
          <p:nvPr/>
        </p:nvSpPr>
        <p:spPr bwMode="auto">
          <a:xfrm>
            <a:off x="8467" y="62796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smtClean="0">
                <a:ea typeface="宋体" pitchFamily="2" charset="-122"/>
              </a:rPr>
              <a:t>Future Rosaceae Breeders Toolbox Development</a:t>
            </a:r>
            <a:endParaRPr lang="en-US" sz="3600" b="1" dirty="0">
              <a:ea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6458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516105" y="1905000"/>
            <a:ext cx="7924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/>
              <a:t>Data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err="1" smtClean="0"/>
              <a:t>RosBreed</a:t>
            </a:r>
            <a:r>
              <a:rPr lang="en-US" sz="2000" dirty="0" smtClean="0"/>
              <a:t> </a:t>
            </a:r>
            <a:r>
              <a:rPr lang="en-US" sz="2000" dirty="0"/>
              <a:t>QTLs and their genome positions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/>
              <a:t>More breeding data and DNA based functional </a:t>
            </a:r>
            <a:r>
              <a:rPr lang="en-US" sz="2000" dirty="0" smtClean="0"/>
              <a:t>genotypes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More re-sequencing data 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 marL="45720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/>
              <a:t>Functionality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Data management: online data submission and editing 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Viewing data on screen and generating report pages</a:t>
            </a:r>
          </a:p>
          <a:p>
            <a:pPr marL="914400" lvl="1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Decision support tools</a:t>
            </a:r>
          </a:p>
          <a:p>
            <a:pPr marL="1371600" lvl="2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Cross Assist:  </a:t>
            </a:r>
          </a:p>
          <a:p>
            <a:pPr marL="1828800" lvl="3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to accommodate more complex situations (</a:t>
            </a:r>
            <a:r>
              <a:rPr lang="en-US" sz="2000" dirty="0" err="1" smtClean="0"/>
              <a:t>selfing</a:t>
            </a:r>
            <a:r>
              <a:rPr lang="en-US" sz="2000" dirty="0" smtClean="0"/>
              <a:t>, cross compatibility,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1828800" lvl="3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To upload users’ own data</a:t>
            </a:r>
          </a:p>
          <a:p>
            <a:pPr marL="1371600" lvl="2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/>
              <a:t>Further develop more tools</a:t>
            </a:r>
          </a:p>
        </p:txBody>
      </p:sp>
    </p:spTree>
    <p:extLst>
      <p:ext uri="{BB962C8B-B14F-4D97-AF65-F5344CB8AC3E}">
        <p14:creationId xmlns="" xmlns:p14="http://schemas.microsoft.com/office/powerpoint/2010/main" val="13187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371600" y="990600"/>
            <a:ext cx="533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3200" b="1">
              <a:solidFill>
                <a:srgbClr val="FF9C0B"/>
              </a:solidFill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209800" y="6059269"/>
            <a:ext cx="4245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smtClean="0"/>
              <a:t>www.rosaceae.org</a:t>
            </a:r>
            <a:endParaRPr lang="en-US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909" r="15081" b="8565"/>
          <a:stretch>
            <a:fillRect/>
          </a:stretch>
        </p:blipFill>
        <p:spPr bwMode="auto">
          <a:xfrm>
            <a:off x="457200" y="228600"/>
            <a:ext cx="831529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44792" y="6172200"/>
            <a:ext cx="377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www.rosaceae.org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62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400" b="1" dirty="0" smtClean="0"/>
              <a:t>Future Breeding System Development Potential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4526280"/>
          </a:xfrm>
        </p:spPr>
        <p:txBody>
          <a:bodyPr>
            <a:normAutofit/>
          </a:bodyPr>
          <a:lstStyle/>
          <a:p>
            <a:pPr lvl="1"/>
            <a:endParaRPr lang="en-US" dirty="0">
              <a:latin typeface="+mj-lt"/>
            </a:endParaRPr>
          </a:p>
          <a:p>
            <a:r>
              <a:rPr lang="en-US" dirty="0" smtClean="0"/>
              <a:t>Development of a complete cotton breeding information database system</a:t>
            </a:r>
          </a:p>
          <a:p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2209800" y="3200400"/>
            <a:ext cx="1752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Field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648200" y="3200400"/>
            <a:ext cx="1752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76600" y="4495800"/>
            <a:ext cx="2133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BIDS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743200" y="5791200"/>
            <a:ext cx="3276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CottonGen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52800" y="4191000"/>
            <a:ext cx="685800" cy="304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495800" y="4114800"/>
            <a:ext cx="7620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Up-Down Arrow 19"/>
          <p:cNvSpPr/>
          <p:nvPr/>
        </p:nvSpPr>
        <p:spPr>
          <a:xfrm>
            <a:off x="4191000" y="5181600"/>
            <a:ext cx="228600" cy="609600"/>
          </a:xfrm>
          <a:prstGeom prst="upDownArrow">
            <a:avLst/>
          </a:prstGeom>
          <a:solidFill>
            <a:schemeClr val="tx1"/>
          </a:solidFill>
          <a:ln w="508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82" y="304800"/>
            <a:ext cx="84582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18" y="1215071"/>
            <a:ext cx="8534400" cy="5338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Lab team who work on CottonGen</a:t>
            </a:r>
          </a:p>
          <a:p>
            <a:pPr>
              <a:buNone/>
            </a:pPr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4518" y="63062"/>
            <a:ext cx="8458200" cy="762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36068"/>
            <a:ext cx="16192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6260068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Taein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2373868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72178" y="4050268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Dr. Stephen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Ficklin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091" b="5882"/>
          <a:stretch>
            <a:fillRect/>
          </a:stretch>
        </p:blipFill>
        <p:spPr bwMode="auto">
          <a:xfrm>
            <a:off x="2458944" y="2373868"/>
            <a:ext cx="1579656" cy="16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9482" y="40502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Chun-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Huai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 Cheng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36068"/>
            <a:ext cx="1538288" cy="146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6218" y="6260068"/>
            <a:ext cx="181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Dr. Ping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Zheng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8556" y="4035777"/>
            <a:ext cx="13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Jing Yu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5800" y="520262"/>
            <a:ext cx="8229600" cy="62273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35763" y="4038600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Dr.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Sook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Calibri" pitchFamily="34" charset="0"/>
              </a:rPr>
              <a:t> Jung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C:\Users\Sook\Downloads\Sook_Ju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98" y="2438400"/>
            <a:ext cx="1155470" cy="1546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Jing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364" y="2438400"/>
            <a:ext cx="1372754" cy="1562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51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b="1" dirty="0" smtClean="0"/>
              <a:t>Acknowledgements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320"/>
            <a:ext cx="8305800" cy="4526280"/>
          </a:xfrm>
        </p:spPr>
        <p:txBody>
          <a:bodyPr>
            <a:normAutofit fontScale="70000" lnSpcReduction="20000"/>
          </a:bodyPr>
          <a:lstStyle/>
          <a:p>
            <a:pPr lvl="1"/>
            <a:endParaRPr lang="en-US" dirty="0">
              <a:latin typeface="+mj-lt"/>
            </a:endParaRPr>
          </a:p>
          <a:p>
            <a:r>
              <a:rPr lang="en-US" dirty="0" smtClean="0"/>
              <a:t>The CottonGen Steering Committee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Industry Funding</a:t>
            </a:r>
          </a:p>
          <a:p>
            <a:pPr lvl="1"/>
            <a:r>
              <a:rPr lang="en-US" dirty="0" smtClean="0">
                <a:latin typeface="+mj-lt"/>
              </a:rPr>
              <a:t>Cotton Incorporated, Bayer </a:t>
            </a:r>
            <a:r>
              <a:rPr lang="en-US" dirty="0" err="1" smtClean="0">
                <a:latin typeface="+mj-lt"/>
              </a:rPr>
              <a:t>CropScience</a:t>
            </a:r>
            <a:r>
              <a:rPr lang="en-US" dirty="0" smtClean="0">
                <a:latin typeface="+mj-lt"/>
              </a:rPr>
              <a:t>, Dow/</a:t>
            </a:r>
            <a:r>
              <a:rPr lang="en-US" dirty="0" err="1" smtClean="0">
                <a:latin typeface="+mj-lt"/>
              </a:rPr>
              <a:t>Phytogen</a:t>
            </a:r>
            <a:r>
              <a:rPr lang="en-US" dirty="0" smtClean="0">
                <a:latin typeface="+mj-lt"/>
              </a:rPr>
              <a:t>, Monsanto,  Association of Agricultural Experiment Station Directors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Government Funding</a:t>
            </a:r>
          </a:p>
          <a:p>
            <a:pPr lvl="1"/>
            <a:r>
              <a:rPr lang="en-US" dirty="0" smtClean="0">
                <a:latin typeface="+mj-lt"/>
              </a:rPr>
              <a:t>USDA ARS</a:t>
            </a:r>
          </a:p>
          <a:p>
            <a:pPr lvl="1"/>
            <a:r>
              <a:rPr lang="en-US" dirty="0" smtClean="0">
                <a:latin typeface="+mj-lt"/>
              </a:rPr>
              <a:t>USDA NIFA AFRI and SCRI programs (funding Mainlab </a:t>
            </a:r>
            <a:r>
              <a:rPr lang="en-US" dirty="0" err="1" smtClean="0">
                <a:latin typeface="+mj-lt"/>
              </a:rPr>
              <a:t>Tripal</a:t>
            </a:r>
            <a:r>
              <a:rPr lang="en-US" dirty="0" smtClean="0">
                <a:latin typeface="+mj-lt"/>
              </a:rPr>
              <a:t>, Rosaceae Breeders Toolbox and </a:t>
            </a:r>
            <a:r>
              <a:rPr lang="en-US" dirty="0" err="1" smtClean="0">
                <a:latin typeface="+mj-lt"/>
              </a:rPr>
              <a:t>GenSAS</a:t>
            </a:r>
            <a:r>
              <a:rPr lang="en-US" dirty="0" smtClean="0">
                <a:latin typeface="+mj-lt"/>
              </a:rPr>
              <a:t> Development)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  </a:t>
            </a:r>
          </a:p>
          <a:p>
            <a:r>
              <a:rPr lang="en-US" dirty="0" smtClean="0">
                <a:latin typeface="+mj-lt"/>
              </a:rPr>
              <a:t>University Support</a:t>
            </a:r>
          </a:p>
          <a:p>
            <a:pPr lvl="1"/>
            <a:r>
              <a:rPr lang="en-US" dirty="0" smtClean="0">
                <a:latin typeface="+mj-lt"/>
              </a:rPr>
              <a:t>Washington State University, Texas A&amp;M, Clemson University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Community of Cotton Researchers</a:t>
            </a:r>
          </a:p>
          <a:p>
            <a:pPr lvl="1"/>
            <a:endParaRPr lang="en-US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57200" y="1447800"/>
            <a:ext cx="8229600" cy="2057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THANKS FOR YOUR ATTENTION!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6934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  <a:endParaRPr lang="en-US" sz="9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4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371600" y="990600"/>
            <a:ext cx="533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3200" b="1">
              <a:solidFill>
                <a:srgbClr val="FF9C0B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862" t="19260" r="9860" b="9630"/>
          <a:stretch>
            <a:fillRect/>
          </a:stretch>
        </p:blipFill>
        <p:spPr bwMode="auto">
          <a:xfrm>
            <a:off x="55563" y="152400"/>
            <a:ext cx="9045575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547813" y="6096000"/>
            <a:ext cx="5183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+mj-lt"/>
              </a:rPr>
              <a:t>www.citrusgenomedb.org</a:t>
            </a:r>
          </a:p>
        </p:txBody>
      </p:sp>
    </p:spTree>
    <p:extLst>
      <p:ext uri="{BB962C8B-B14F-4D97-AF65-F5344CB8AC3E}">
        <p14:creationId xmlns="" xmlns:p14="http://schemas.microsoft.com/office/powerpoint/2010/main" val="17586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850" r="9900" b="28148"/>
          <a:stretch>
            <a:fillRect/>
          </a:stretch>
        </p:blipFill>
        <p:spPr bwMode="auto">
          <a:xfrm>
            <a:off x="88900" y="152400"/>
            <a:ext cx="8943975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20825" y="6135469"/>
            <a:ext cx="65020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www.coolseasonfoodlegume.org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3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371600" y="990600"/>
            <a:ext cx="533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3200" b="1">
              <a:solidFill>
                <a:srgbClr val="FF9C0B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850" r="9930" b="30534"/>
          <a:stretch>
            <a:fillRect/>
          </a:stretch>
        </p:blipFill>
        <p:spPr bwMode="auto">
          <a:xfrm>
            <a:off x="23813" y="276225"/>
            <a:ext cx="9120187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520825" y="6135469"/>
            <a:ext cx="5205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+mj-lt"/>
              </a:rPr>
              <a:t>www.cacaogenomedb.org</a:t>
            </a:r>
          </a:p>
        </p:txBody>
      </p:sp>
    </p:spTree>
    <p:extLst>
      <p:ext uri="{BB962C8B-B14F-4D97-AF65-F5344CB8AC3E}">
        <p14:creationId xmlns="" xmlns:p14="http://schemas.microsoft.com/office/powerpoint/2010/main" val="8403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Y-1">
      <a:majorFont>
        <a:latin typeface="Calibri"/>
        <a:ea typeface=""/>
        <a:cs typeface=""/>
      </a:majorFont>
      <a:minorFont>
        <a:latin typeface="Catri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4753</TotalTime>
  <Words>991</Words>
  <Application>Microsoft Office PowerPoint</Application>
  <PresentationFormat>On-screen Show (4:3)</PresentationFormat>
  <Paragraphs>254</Paragraphs>
  <Slides>63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Foundry</vt:lpstr>
      <vt:lpstr>Slide 1</vt:lpstr>
      <vt:lpstr>Outline</vt:lpstr>
      <vt:lpstr>www.cottongen.org</vt:lpstr>
      <vt:lpstr>Slide 4</vt:lpstr>
      <vt:lpstr>Slide 5</vt:lpstr>
      <vt:lpstr>Slide 6</vt:lpstr>
      <vt:lpstr>Slide 7</vt:lpstr>
      <vt:lpstr>Slide 8</vt:lpstr>
      <vt:lpstr>Slide 9</vt:lpstr>
      <vt:lpstr>Slide 10</vt:lpstr>
      <vt:lpstr>What is CottonGen?</vt:lpstr>
      <vt:lpstr>Slide 12</vt:lpstr>
      <vt:lpstr>CottonGen Navigation Bar</vt:lpstr>
      <vt:lpstr>Current Data</vt:lpstr>
      <vt:lpstr>Tools</vt:lpstr>
      <vt:lpstr>CottonGen Search</vt:lpstr>
      <vt:lpstr>Example 1 Search Steps</vt:lpstr>
      <vt:lpstr>Example 1 Search Result</vt:lpstr>
      <vt:lpstr>Download Results in Excel</vt:lpstr>
      <vt:lpstr>Example 1 Search Result</vt:lpstr>
      <vt:lpstr>More information from links</vt:lpstr>
      <vt:lpstr>More information from links</vt:lpstr>
      <vt:lpstr>CottonGen Search</vt:lpstr>
      <vt:lpstr>Example 2 Search Steps</vt:lpstr>
      <vt:lpstr>Example 2 Search Result -1</vt:lpstr>
      <vt:lpstr>More information from links</vt:lpstr>
      <vt:lpstr>Slide 27</vt:lpstr>
      <vt:lpstr>Slide 28</vt:lpstr>
      <vt:lpstr>Work in Progress/Future Work</vt:lpstr>
      <vt:lpstr>Future work: Sample Image Data</vt:lpstr>
      <vt:lpstr>Rosaceae Breeding Tools</vt:lpstr>
      <vt:lpstr>Slide 32</vt:lpstr>
      <vt:lpstr>Slide 33</vt:lpstr>
      <vt:lpstr>Slide 34</vt:lpstr>
      <vt:lpstr>Slide 35</vt:lpstr>
      <vt:lpstr>Slide 36</vt:lpstr>
      <vt:lpstr>Slide 37</vt:lpstr>
      <vt:lpstr>Homepage of a private breeding program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Future Breeding System Development Potential</vt:lpstr>
      <vt:lpstr> </vt:lpstr>
      <vt:lpstr>Acknowledgements</vt:lpstr>
      <vt:lpstr>Slide 63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jing</dc:creator>
  <cp:lastModifiedBy>jing</cp:lastModifiedBy>
  <cp:revision>439</cp:revision>
  <dcterms:created xsi:type="dcterms:W3CDTF">2011-12-22T16:19:02Z</dcterms:created>
  <dcterms:modified xsi:type="dcterms:W3CDTF">2013-09-18T17:01:55Z</dcterms:modified>
</cp:coreProperties>
</file>