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8"/>
  </p:notesMasterIdLst>
  <p:sldIdLst>
    <p:sldId id="281" r:id="rId2"/>
    <p:sldId id="263" r:id="rId3"/>
    <p:sldId id="287" r:id="rId4"/>
    <p:sldId id="299" r:id="rId5"/>
    <p:sldId id="289" r:id="rId6"/>
    <p:sldId id="302" r:id="rId7"/>
    <p:sldId id="282" r:id="rId8"/>
    <p:sldId id="313" r:id="rId9"/>
    <p:sldId id="304" r:id="rId10"/>
    <p:sldId id="305" r:id="rId11"/>
    <p:sldId id="306" r:id="rId12"/>
    <p:sldId id="307" r:id="rId13"/>
    <p:sldId id="314" r:id="rId14"/>
    <p:sldId id="310" r:id="rId15"/>
    <p:sldId id="309" r:id="rId16"/>
    <p:sldId id="291" r:id="rId17"/>
    <p:sldId id="292" r:id="rId18"/>
    <p:sldId id="317" r:id="rId19"/>
    <p:sldId id="315" r:id="rId20"/>
    <p:sldId id="296" r:id="rId21"/>
    <p:sldId id="311" r:id="rId22"/>
    <p:sldId id="297" r:id="rId23"/>
    <p:sldId id="284" r:id="rId24"/>
    <p:sldId id="312" r:id="rId25"/>
    <p:sldId id="285" r:id="rId26"/>
    <p:sldId id="29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rrie" initials="D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003B68"/>
    <a:srgbClr val="004D8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43ACCE-3CAC-40EC-A841-22107526358C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77619AB5-FD1B-4299-BC76-CB0FF4749BAC}">
      <dgm:prSet phldrT="[Text]"/>
      <dgm:spPr/>
      <dgm:t>
        <a:bodyPr/>
        <a:lstStyle/>
        <a:p>
          <a:endParaRPr lang="en-US" dirty="0">
            <a:latin typeface="+mn-lt"/>
          </a:endParaRPr>
        </a:p>
      </dgm:t>
    </dgm:pt>
    <dgm:pt modelId="{8AB0E4E0-35BF-4B40-A1F7-FA3A71B2DA0A}" type="parTrans" cxnId="{98B2B0E3-F125-47AB-A5B5-CE9EE5BBFE2B}">
      <dgm:prSet/>
      <dgm:spPr/>
      <dgm:t>
        <a:bodyPr/>
        <a:lstStyle/>
        <a:p>
          <a:endParaRPr lang="en-US"/>
        </a:p>
      </dgm:t>
    </dgm:pt>
    <dgm:pt modelId="{56984430-9649-4888-B2CF-EDA3113AF2C1}" type="sibTrans" cxnId="{98B2B0E3-F125-47AB-A5B5-CE9EE5BBFE2B}">
      <dgm:prSet/>
      <dgm:spPr/>
      <dgm:t>
        <a:bodyPr/>
        <a:lstStyle/>
        <a:p>
          <a:endParaRPr lang="en-US"/>
        </a:p>
      </dgm:t>
    </dgm:pt>
    <dgm:pt modelId="{70B64629-CB24-4976-A7DE-5B8DCBCEF9F7}">
      <dgm:prSet phldrT="[Text]"/>
      <dgm:spPr/>
      <dgm:t>
        <a:bodyPr/>
        <a:lstStyle/>
        <a:p>
          <a:endParaRPr lang="en-US" dirty="0">
            <a:latin typeface="+mn-lt"/>
          </a:endParaRPr>
        </a:p>
      </dgm:t>
    </dgm:pt>
    <dgm:pt modelId="{CDB25643-9ADE-4F21-A1D3-457265D11E5B}" type="parTrans" cxnId="{E9ABB099-EE2A-4AFB-8730-5DF03B26F844}">
      <dgm:prSet/>
      <dgm:spPr/>
      <dgm:t>
        <a:bodyPr/>
        <a:lstStyle/>
        <a:p>
          <a:endParaRPr lang="en-US"/>
        </a:p>
      </dgm:t>
    </dgm:pt>
    <dgm:pt modelId="{CEB72395-6315-4312-A626-3B0432FF6490}" type="sibTrans" cxnId="{E9ABB099-EE2A-4AFB-8730-5DF03B26F844}">
      <dgm:prSet/>
      <dgm:spPr/>
      <dgm:t>
        <a:bodyPr/>
        <a:lstStyle/>
        <a:p>
          <a:endParaRPr lang="en-US"/>
        </a:p>
      </dgm:t>
    </dgm:pt>
    <dgm:pt modelId="{5A5D8DBD-57AA-4487-9CC2-521F6A6DBEBE}">
      <dgm:prSet phldrT="[Text]"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4C67D11A-ACAD-4BAF-BEE0-83937929B459}" type="parTrans" cxnId="{17174876-AD89-4AF5-A9DA-0C2EEEFB0773}">
      <dgm:prSet/>
      <dgm:spPr/>
      <dgm:t>
        <a:bodyPr/>
        <a:lstStyle/>
        <a:p>
          <a:endParaRPr lang="en-US"/>
        </a:p>
      </dgm:t>
    </dgm:pt>
    <dgm:pt modelId="{8DC5531A-5DB5-4DCE-A861-989C39933785}" type="sibTrans" cxnId="{17174876-AD89-4AF5-A9DA-0C2EEEFB0773}">
      <dgm:prSet/>
      <dgm:spPr/>
      <dgm:t>
        <a:bodyPr/>
        <a:lstStyle/>
        <a:p>
          <a:endParaRPr lang="en-US"/>
        </a:p>
      </dgm:t>
    </dgm:pt>
    <dgm:pt modelId="{B722D230-F4A8-4A3A-9DF5-891C5C27981D}">
      <dgm:prSet phldrT="[Text]"/>
      <dgm:spPr/>
      <dgm:t>
        <a:bodyPr/>
        <a:lstStyle/>
        <a:p>
          <a:endParaRPr lang="en-US" dirty="0">
            <a:latin typeface="+mn-lt"/>
          </a:endParaRPr>
        </a:p>
      </dgm:t>
    </dgm:pt>
    <dgm:pt modelId="{69D8617D-0FE5-423B-AECF-65DB13F77352}" type="parTrans" cxnId="{A3F344F1-503C-4DDA-BFB6-4A51D3625615}">
      <dgm:prSet/>
      <dgm:spPr/>
      <dgm:t>
        <a:bodyPr/>
        <a:lstStyle/>
        <a:p>
          <a:endParaRPr lang="en-US"/>
        </a:p>
      </dgm:t>
    </dgm:pt>
    <dgm:pt modelId="{E3C73944-5F34-4371-A893-61D583EE597A}" type="sibTrans" cxnId="{A3F344F1-503C-4DDA-BFB6-4A51D3625615}">
      <dgm:prSet/>
      <dgm:spPr/>
      <dgm:t>
        <a:bodyPr/>
        <a:lstStyle/>
        <a:p>
          <a:endParaRPr lang="en-US"/>
        </a:p>
      </dgm:t>
    </dgm:pt>
    <dgm:pt modelId="{FDC461D6-9EED-488A-9033-1AE0B2646ED0}">
      <dgm:prSet phldrT="[Text]"/>
      <dgm:spPr/>
      <dgm:t>
        <a:bodyPr/>
        <a:lstStyle/>
        <a:p>
          <a:endParaRPr lang="en-US" dirty="0">
            <a:latin typeface="+mn-lt"/>
          </a:endParaRPr>
        </a:p>
      </dgm:t>
    </dgm:pt>
    <dgm:pt modelId="{8619540D-4E93-4441-8608-4CF3A63CBFDB}" type="parTrans" cxnId="{9BE46CED-93E2-44F9-A25C-BB9DD4516E8A}">
      <dgm:prSet/>
      <dgm:spPr/>
      <dgm:t>
        <a:bodyPr/>
        <a:lstStyle/>
        <a:p>
          <a:endParaRPr lang="en-US"/>
        </a:p>
      </dgm:t>
    </dgm:pt>
    <dgm:pt modelId="{6EFA2C90-2EF8-46B5-8DC2-E65FFB705518}" type="sibTrans" cxnId="{9BE46CED-93E2-44F9-A25C-BB9DD4516E8A}">
      <dgm:prSet/>
      <dgm:spPr/>
      <dgm:t>
        <a:bodyPr/>
        <a:lstStyle/>
        <a:p>
          <a:endParaRPr lang="en-US"/>
        </a:p>
      </dgm:t>
    </dgm:pt>
    <dgm:pt modelId="{EE6AFA97-3A93-4A4B-AF9E-65FFB6A58F27}" type="pres">
      <dgm:prSet presAssocID="{8243ACCE-3CAC-40EC-A841-22107526358C}" presName="arrowDiagram" presStyleCnt="0">
        <dgm:presLayoutVars>
          <dgm:chMax val="5"/>
          <dgm:dir/>
          <dgm:resizeHandles val="exact"/>
        </dgm:presLayoutVars>
      </dgm:prSet>
      <dgm:spPr/>
    </dgm:pt>
    <dgm:pt modelId="{6B486256-99E5-488B-8004-AF3F70CD1B15}" type="pres">
      <dgm:prSet presAssocID="{8243ACCE-3CAC-40EC-A841-22107526358C}" presName="arrow" presStyleLbl="bgShp" presStyleIdx="0" presStyleCnt="1" custScaleX="108796" custLinFactNeighborY="-271"/>
      <dgm:sp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</dgm:spPr>
    </dgm:pt>
    <dgm:pt modelId="{3C9CAE48-FCB3-4CD5-AF01-82663DB8FB94}" type="pres">
      <dgm:prSet presAssocID="{8243ACCE-3CAC-40EC-A841-22107526358C}" presName="arrowDiagram5" presStyleCnt="0"/>
      <dgm:spPr/>
    </dgm:pt>
    <dgm:pt modelId="{A9E7A8DF-C555-42DA-A107-5EB087006842}" type="pres">
      <dgm:prSet presAssocID="{B722D230-F4A8-4A3A-9DF5-891C5C27981D}" presName="bullet5a" presStyleLbl="node1" presStyleIdx="0" presStyleCnt="5" custLinFactX="-100000" custLinFactNeighborX="-102921" custLinFactNeighborY="50925"/>
      <dgm:spPr>
        <a:solidFill>
          <a:srgbClr val="003B68"/>
        </a:solidFill>
      </dgm:spPr>
    </dgm:pt>
    <dgm:pt modelId="{C3B8C030-1576-48E8-A843-0AD7D975CFF4}" type="pres">
      <dgm:prSet presAssocID="{B722D230-F4A8-4A3A-9DF5-891C5C27981D}" presName="textBox5a" presStyleLbl="revTx" presStyleIdx="0" presStyleCnt="5" custLinFactNeighborX="-9058" custLinFactNeighborY="-102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5230A7-BF13-4A64-B67D-DBFC2F5E8ECB}" type="pres">
      <dgm:prSet presAssocID="{FDC461D6-9EED-488A-9033-1AE0B2646ED0}" presName="bullet5b" presStyleLbl="node1" presStyleIdx="1" presStyleCnt="5" custLinFactX="-80490" custLinFactNeighborX="-100000" custLinFactNeighborY="83701"/>
      <dgm:spPr>
        <a:solidFill>
          <a:srgbClr val="003B68"/>
        </a:solidFill>
      </dgm:spPr>
    </dgm:pt>
    <dgm:pt modelId="{53326F8C-81B9-4F8E-A0C8-C9EA2902C07E}" type="pres">
      <dgm:prSet presAssocID="{FDC461D6-9EED-488A-9033-1AE0B2646ED0}" presName="textBox5b" presStyleLbl="revTx" presStyleIdx="1" presStyleCnt="5" custLinFactNeighborX="38798" custLinFactNeighborY="-6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C8C085-5DDD-4EC8-950C-A3AA28085515}" type="pres">
      <dgm:prSet presAssocID="{77619AB5-FD1B-4299-BC76-CB0FF4749BAC}" presName="bullet5c" presStyleLbl="node1" presStyleIdx="2" presStyleCnt="5" custLinFactX="-98073" custLinFactNeighborX="-100000" custLinFactNeighborY="90553"/>
      <dgm:spPr>
        <a:solidFill>
          <a:srgbClr val="003B68"/>
        </a:solidFill>
      </dgm:spPr>
    </dgm:pt>
    <dgm:pt modelId="{E2E32F4B-4949-4137-A5E5-A5F98C892966}" type="pres">
      <dgm:prSet presAssocID="{77619AB5-FD1B-4299-BC76-CB0FF4749BAC}" presName="textBox5c" presStyleLbl="revTx" presStyleIdx="2" presStyleCnt="5" custScaleX="94512" custScaleY="31722" custLinFactNeighborX="-12977" custLinFactNeighborY="-17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24C1C6-43B2-47A8-9EA3-F2FAD765C82B}" type="pres">
      <dgm:prSet presAssocID="{70B64629-CB24-4976-A7DE-5B8DCBCEF9F7}" presName="bullet5d" presStyleLbl="node1" presStyleIdx="3" presStyleCnt="5" custScaleX="97206" custScaleY="97206" custLinFactX="-100000" custLinFactNeighborX="-108788" custLinFactNeighborY="68946"/>
      <dgm:spPr>
        <a:solidFill>
          <a:srgbClr val="003B68"/>
        </a:solidFill>
      </dgm:spPr>
    </dgm:pt>
    <dgm:pt modelId="{C5A0217B-48ED-4147-9269-EA0550838A47}" type="pres">
      <dgm:prSet presAssocID="{70B64629-CB24-4976-A7DE-5B8DCBCEF9F7}" presName="textBox5d" presStyleLbl="revTx" presStyleIdx="3" presStyleCnt="5" custScaleY="37702" custLinFactNeighborX="-20696" custLinFactNeighborY="-12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BCAC42-18DC-46AC-956E-4022BA670F7E}" type="pres">
      <dgm:prSet presAssocID="{5A5D8DBD-57AA-4487-9CC2-521F6A6DBEBE}" presName="bullet5e" presStyleLbl="node1" presStyleIdx="4" presStyleCnt="5" custScaleX="88156" custScaleY="88156" custLinFactX="-87743" custLinFactNeighborX="-100000" custLinFactNeighborY="43686"/>
      <dgm:spPr>
        <a:solidFill>
          <a:srgbClr val="003B68"/>
        </a:solidFill>
      </dgm:spPr>
      <dgm:t>
        <a:bodyPr/>
        <a:lstStyle/>
        <a:p>
          <a:endParaRPr lang="en-US"/>
        </a:p>
      </dgm:t>
    </dgm:pt>
    <dgm:pt modelId="{A907D7BD-A5EC-4F25-A79F-E317841DECA6}" type="pres">
      <dgm:prSet presAssocID="{5A5D8DBD-57AA-4487-9CC2-521F6A6DBEBE}" presName="textBox5e" presStyleLbl="revTx" presStyleIdx="4" presStyleCnt="5" custScaleX="89855" custScaleY="25459" custLinFactNeighborX="-27626" custLinFactNeighborY="-191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FD013F-ECE4-4F31-A073-C7F8E5A69DDD}" type="presOf" srcId="{8243ACCE-3CAC-40EC-A841-22107526358C}" destId="{EE6AFA97-3A93-4A4B-AF9E-65FFB6A58F27}" srcOrd="0" destOrd="0" presId="urn:microsoft.com/office/officeart/2005/8/layout/arrow2"/>
    <dgm:cxn modelId="{17174876-AD89-4AF5-A9DA-0C2EEEFB0773}" srcId="{8243ACCE-3CAC-40EC-A841-22107526358C}" destId="{5A5D8DBD-57AA-4487-9CC2-521F6A6DBEBE}" srcOrd="4" destOrd="0" parTransId="{4C67D11A-ACAD-4BAF-BEE0-83937929B459}" sibTransId="{8DC5531A-5DB5-4DCE-A861-989C39933785}"/>
    <dgm:cxn modelId="{2DF69BAA-D822-4B9B-856B-A86C34A873EF}" type="presOf" srcId="{77619AB5-FD1B-4299-BC76-CB0FF4749BAC}" destId="{E2E32F4B-4949-4137-A5E5-A5F98C892966}" srcOrd="0" destOrd="0" presId="urn:microsoft.com/office/officeart/2005/8/layout/arrow2"/>
    <dgm:cxn modelId="{BB318272-AF47-4739-8F5A-306D7D7BA360}" type="presOf" srcId="{FDC461D6-9EED-488A-9033-1AE0B2646ED0}" destId="{53326F8C-81B9-4F8E-A0C8-C9EA2902C07E}" srcOrd="0" destOrd="0" presId="urn:microsoft.com/office/officeart/2005/8/layout/arrow2"/>
    <dgm:cxn modelId="{98B2B0E3-F125-47AB-A5B5-CE9EE5BBFE2B}" srcId="{8243ACCE-3CAC-40EC-A841-22107526358C}" destId="{77619AB5-FD1B-4299-BC76-CB0FF4749BAC}" srcOrd="2" destOrd="0" parTransId="{8AB0E4E0-35BF-4B40-A1F7-FA3A71B2DA0A}" sibTransId="{56984430-9649-4888-B2CF-EDA3113AF2C1}"/>
    <dgm:cxn modelId="{E2ECB14B-9419-4F32-AF30-775E825F3E3A}" type="presOf" srcId="{B722D230-F4A8-4A3A-9DF5-891C5C27981D}" destId="{C3B8C030-1576-48E8-A843-0AD7D975CFF4}" srcOrd="0" destOrd="0" presId="urn:microsoft.com/office/officeart/2005/8/layout/arrow2"/>
    <dgm:cxn modelId="{5619E1A4-B943-4BA8-928D-ABFDD08D8BBD}" type="presOf" srcId="{5A5D8DBD-57AA-4487-9CC2-521F6A6DBEBE}" destId="{A907D7BD-A5EC-4F25-A79F-E317841DECA6}" srcOrd="0" destOrd="0" presId="urn:microsoft.com/office/officeart/2005/8/layout/arrow2"/>
    <dgm:cxn modelId="{A3F344F1-503C-4DDA-BFB6-4A51D3625615}" srcId="{8243ACCE-3CAC-40EC-A841-22107526358C}" destId="{B722D230-F4A8-4A3A-9DF5-891C5C27981D}" srcOrd="0" destOrd="0" parTransId="{69D8617D-0FE5-423B-AECF-65DB13F77352}" sibTransId="{E3C73944-5F34-4371-A893-61D583EE597A}"/>
    <dgm:cxn modelId="{9BE46CED-93E2-44F9-A25C-BB9DD4516E8A}" srcId="{8243ACCE-3CAC-40EC-A841-22107526358C}" destId="{FDC461D6-9EED-488A-9033-1AE0B2646ED0}" srcOrd="1" destOrd="0" parTransId="{8619540D-4E93-4441-8608-4CF3A63CBFDB}" sibTransId="{6EFA2C90-2EF8-46B5-8DC2-E65FFB705518}"/>
    <dgm:cxn modelId="{E9ABB099-EE2A-4AFB-8730-5DF03B26F844}" srcId="{8243ACCE-3CAC-40EC-A841-22107526358C}" destId="{70B64629-CB24-4976-A7DE-5B8DCBCEF9F7}" srcOrd="3" destOrd="0" parTransId="{CDB25643-9ADE-4F21-A1D3-457265D11E5B}" sibTransId="{CEB72395-6315-4312-A626-3B0432FF6490}"/>
    <dgm:cxn modelId="{1195EA06-5562-4182-B5F0-8E6C54BF0766}" type="presOf" srcId="{70B64629-CB24-4976-A7DE-5B8DCBCEF9F7}" destId="{C5A0217B-48ED-4147-9269-EA0550838A47}" srcOrd="0" destOrd="0" presId="urn:microsoft.com/office/officeart/2005/8/layout/arrow2"/>
    <dgm:cxn modelId="{508AED50-2500-442F-B97C-238E58409EA8}" type="presParOf" srcId="{EE6AFA97-3A93-4A4B-AF9E-65FFB6A58F27}" destId="{6B486256-99E5-488B-8004-AF3F70CD1B15}" srcOrd="0" destOrd="0" presId="urn:microsoft.com/office/officeart/2005/8/layout/arrow2"/>
    <dgm:cxn modelId="{B292B3D6-343E-44E9-A2AD-48592240A513}" type="presParOf" srcId="{EE6AFA97-3A93-4A4B-AF9E-65FFB6A58F27}" destId="{3C9CAE48-FCB3-4CD5-AF01-82663DB8FB94}" srcOrd="1" destOrd="0" presId="urn:microsoft.com/office/officeart/2005/8/layout/arrow2"/>
    <dgm:cxn modelId="{4F348AD8-21BC-441C-90DB-39BF7FA54062}" type="presParOf" srcId="{3C9CAE48-FCB3-4CD5-AF01-82663DB8FB94}" destId="{A9E7A8DF-C555-42DA-A107-5EB087006842}" srcOrd="0" destOrd="0" presId="urn:microsoft.com/office/officeart/2005/8/layout/arrow2"/>
    <dgm:cxn modelId="{770EB526-0C99-4772-BB2B-D1B2AF630218}" type="presParOf" srcId="{3C9CAE48-FCB3-4CD5-AF01-82663DB8FB94}" destId="{C3B8C030-1576-48E8-A843-0AD7D975CFF4}" srcOrd="1" destOrd="0" presId="urn:microsoft.com/office/officeart/2005/8/layout/arrow2"/>
    <dgm:cxn modelId="{5EAAA910-9038-469E-A73D-4EF26B336A5B}" type="presParOf" srcId="{3C9CAE48-FCB3-4CD5-AF01-82663DB8FB94}" destId="{DF5230A7-BF13-4A64-B67D-DBFC2F5E8ECB}" srcOrd="2" destOrd="0" presId="urn:microsoft.com/office/officeart/2005/8/layout/arrow2"/>
    <dgm:cxn modelId="{FF281C66-F786-432B-AED9-A28CFFA07A3D}" type="presParOf" srcId="{3C9CAE48-FCB3-4CD5-AF01-82663DB8FB94}" destId="{53326F8C-81B9-4F8E-A0C8-C9EA2902C07E}" srcOrd="3" destOrd="0" presId="urn:microsoft.com/office/officeart/2005/8/layout/arrow2"/>
    <dgm:cxn modelId="{5E79714B-D805-4678-A182-4F0024A500D0}" type="presParOf" srcId="{3C9CAE48-FCB3-4CD5-AF01-82663DB8FB94}" destId="{C0C8C085-5DDD-4EC8-950C-A3AA28085515}" srcOrd="4" destOrd="0" presId="urn:microsoft.com/office/officeart/2005/8/layout/arrow2"/>
    <dgm:cxn modelId="{9A78671A-FFC3-4224-B4A3-F26728476ABD}" type="presParOf" srcId="{3C9CAE48-FCB3-4CD5-AF01-82663DB8FB94}" destId="{E2E32F4B-4949-4137-A5E5-A5F98C892966}" srcOrd="5" destOrd="0" presId="urn:microsoft.com/office/officeart/2005/8/layout/arrow2"/>
    <dgm:cxn modelId="{1DBFCCF4-19D2-4E77-AE06-109A555AC538}" type="presParOf" srcId="{3C9CAE48-FCB3-4CD5-AF01-82663DB8FB94}" destId="{9624C1C6-43B2-47A8-9EA3-F2FAD765C82B}" srcOrd="6" destOrd="0" presId="urn:microsoft.com/office/officeart/2005/8/layout/arrow2"/>
    <dgm:cxn modelId="{443CE0CF-BCD9-4190-9F30-778318F8BD45}" type="presParOf" srcId="{3C9CAE48-FCB3-4CD5-AF01-82663DB8FB94}" destId="{C5A0217B-48ED-4147-9269-EA0550838A47}" srcOrd="7" destOrd="0" presId="urn:microsoft.com/office/officeart/2005/8/layout/arrow2"/>
    <dgm:cxn modelId="{A6D28D53-7FC4-4314-ACB3-A243272D9816}" type="presParOf" srcId="{3C9CAE48-FCB3-4CD5-AF01-82663DB8FB94}" destId="{32BCAC42-18DC-46AC-956E-4022BA670F7E}" srcOrd="8" destOrd="0" presId="urn:microsoft.com/office/officeart/2005/8/layout/arrow2"/>
    <dgm:cxn modelId="{616DD9A7-C1CE-496C-A46B-CAD6BDF02A0C}" type="presParOf" srcId="{3C9CAE48-FCB3-4CD5-AF01-82663DB8FB94}" destId="{A907D7BD-A5EC-4F25-A79F-E317841DECA6}" srcOrd="9" destOrd="0" presId="urn:microsoft.com/office/officeart/2005/8/layout/arrow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86256-99E5-488B-8004-AF3F70CD1B15}">
      <dsp:nvSpPr>
        <dsp:cNvPr id="0" name=""/>
        <dsp:cNvSpPr/>
      </dsp:nvSpPr>
      <dsp:spPr>
        <a:xfrm>
          <a:off x="362665" y="0"/>
          <a:ext cx="7428068" cy="4267200"/>
        </a:xfrm>
        <a:prstGeom prst="swooshArrow">
          <a:avLst>
            <a:gd name="adj1" fmla="val 25000"/>
            <a:gd name="adj2" fmla="val 25000"/>
          </a:avLst>
        </a:prstGeom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E7A8DF-C555-42DA-A107-5EB087006842}">
      <dsp:nvSpPr>
        <dsp:cNvPr id="0" name=""/>
        <dsp:cNvSpPr/>
      </dsp:nvSpPr>
      <dsp:spPr>
        <a:xfrm>
          <a:off x="1016797" y="3253058"/>
          <a:ext cx="157032" cy="157032"/>
        </a:xfrm>
        <a:prstGeom prst="ellipse">
          <a:avLst/>
        </a:prstGeom>
        <a:solidFill>
          <a:srgbClr val="003B6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B8C030-1576-48E8-A843-0AD7D975CFF4}">
      <dsp:nvSpPr>
        <dsp:cNvPr id="0" name=""/>
        <dsp:cNvSpPr/>
      </dsp:nvSpPr>
      <dsp:spPr>
        <a:xfrm>
          <a:off x="1332951" y="3147406"/>
          <a:ext cx="894405" cy="1015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09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+mn-lt"/>
          </a:endParaRPr>
        </a:p>
      </dsp:txBody>
      <dsp:txXfrm>
        <a:off x="1332951" y="3147406"/>
        <a:ext cx="894405" cy="1015593"/>
      </dsp:txXfrm>
    </dsp:sp>
    <dsp:sp modelId="{DF5230A7-BF13-4A64-B67D-DBFC2F5E8ECB}">
      <dsp:nvSpPr>
        <dsp:cNvPr id="0" name=""/>
        <dsp:cNvSpPr/>
      </dsp:nvSpPr>
      <dsp:spPr>
        <a:xfrm>
          <a:off x="1741849" y="2562077"/>
          <a:ext cx="245790" cy="245790"/>
        </a:xfrm>
        <a:prstGeom prst="ellipse">
          <a:avLst/>
        </a:prstGeom>
        <a:solidFill>
          <a:srgbClr val="003B6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326F8C-81B9-4F8E-A0C8-C9EA2902C07E}">
      <dsp:nvSpPr>
        <dsp:cNvPr id="0" name=""/>
        <dsp:cNvSpPr/>
      </dsp:nvSpPr>
      <dsp:spPr>
        <a:xfrm>
          <a:off x="2748096" y="2467675"/>
          <a:ext cx="1133368" cy="1787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239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+mn-lt"/>
          </a:endParaRPr>
        </a:p>
      </dsp:txBody>
      <dsp:txXfrm>
        <a:off x="2748096" y="2467675"/>
        <a:ext cx="1133368" cy="1787956"/>
      </dsp:txXfrm>
    </dsp:sp>
    <dsp:sp modelId="{C0C8C085-5DDD-4EC8-950C-A3AA28085515}">
      <dsp:nvSpPr>
        <dsp:cNvPr id="0" name=""/>
        <dsp:cNvSpPr/>
      </dsp:nvSpPr>
      <dsp:spPr>
        <a:xfrm>
          <a:off x="2628753" y="2001934"/>
          <a:ext cx="327720" cy="327720"/>
        </a:xfrm>
        <a:prstGeom prst="ellipse">
          <a:avLst/>
        </a:prstGeom>
        <a:solidFill>
          <a:srgbClr val="003B6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E32F4B-4949-4137-A5E5-A5F98C892966}">
      <dsp:nvSpPr>
        <dsp:cNvPr id="0" name=""/>
        <dsp:cNvSpPr/>
      </dsp:nvSpPr>
      <dsp:spPr>
        <a:xfrm>
          <a:off x="3306899" y="2280055"/>
          <a:ext cx="1245395" cy="760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653" tIns="0" rIns="0" bIns="0" numCol="1" spcCol="1270" anchor="t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700" kern="1200" dirty="0">
            <a:latin typeface="+mn-lt"/>
          </a:endParaRPr>
        </a:p>
      </dsp:txBody>
      <dsp:txXfrm>
        <a:off x="3306899" y="2280055"/>
        <a:ext cx="1245395" cy="760746"/>
      </dsp:txXfrm>
    </dsp:sp>
    <dsp:sp modelId="{9624C1C6-43B2-47A8-9EA3-F2FAD765C82B}">
      <dsp:nvSpPr>
        <dsp:cNvPr id="0" name=""/>
        <dsp:cNvSpPr/>
      </dsp:nvSpPr>
      <dsp:spPr>
        <a:xfrm>
          <a:off x="3669899" y="1494289"/>
          <a:ext cx="411479" cy="411479"/>
        </a:xfrm>
        <a:prstGeom prst="ellipse">
          <a:avLst/>
        </a:prstGeom>
        <a:solidFill>
          <a:srgbClr val="003B6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A0217B-48ED-4147-9269-EA0550838A47}">
      <dsp:nvSpPr>
        <dsp:cNvPr id="0" name=""/>
        <dsp:cNvSpPr/>
      </dsp:nvSpPr>
      <dsp:spPr>
        <a:xfrm>
          <a:off x="4476847" y="1947588"/>
          <a:ext cx="1365504" cy="1077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301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+mn-lt"/>
          </a:endParaRPr>
        </a:p>
      </dsp:txBody>
      <dsp:txXfrm>
        <a:off x="4476847" y="1947588"/>
        <a:ext cx="1365504" cy="1077909"/>
      </dsp:txXfrm>
    </dsp:sp>
    <dsp:sp modelId="{32BCAC42-18DC-46AC-956E-4022BA670F7E}">
      <dsp:nvSpPr>
        <dsp:cNvPr id="0" name=""/>
        <dsp:cNvSpPr/>
      </dsp:nvSpPr>
      <dsp:spPr>
        <a:xfrm>
          <a:off x="4874573" y="1124426"/>
          <a:ext cx="475490" cy="475490"/>
        </a:xfrm>
        <a:prstGeom prst="ellipse">
          <a:avLst/>
        </a:prstGeom>
        <a:solidFill>
          <a:srgbClr val="003B6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7D7BD-A5EC-4F25-A79F-E317841DECA6}">
      <dsp:nvSpPr>
        <dsp:cNvPr id="0" name=""/>
        <dsp:cNvSpPr/>
      </dsp:nvSpPr>
      <dsp:spPr>
        <a:xfrm>
          <a:off x="5816987" y="1694984"/>
          <a:ext cx="1226973" cy="799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803" tIns="0" rIns="0" bIns="0" numCol="1" spcCol="1270" anchor="t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0" kern="1200" dirty="0">
            <a:solidFill>
              <a:schemeClr val="tx1"/>
            </a:solidFill>
          </a:endParaRPr>
        </a:p>
      </dsp:txBody>
      <dsp:txXfrm>
        <a:off x="5816987" y="1694984"/>
        <a:ext cx="1226973" cy="799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B1BB4-DB52-4059-A58E-18EC3C50A202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C4127-E82E-420F-93D6-4EBA0EA717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74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Databases</a:t>
            </a:r>
            <a:r>
              <a:rPr lang="en-US" b="1" baseline="0" dirty="0" smtClean="0"/>
              <a:t> using Tripal</a:t>
            </a:r>
            <a:r>
              <a:rPr lang="en-US" baseline="0" dirty="0" smtClean="0"/>
              <a:t>: GDR, Citrus, Cacao, </a:t>
            </a:r>
            <a:r>
              <a:rPr lang="en-US" baseline="0" dirty="0" err="1" smtClean="0"/>
              <a:t>Vaccinium</a:t>
            </a:r>
            <a:r>
              <a:rPr lang="en-US" baseline="0" dirty="0" smtClean="0"/>
              <a:t> and the Cool Season Food Legume, </a:t>
            </a:r>
          </a:p>
          <a:p>
            <a:r>
              <a:rPr lang="en-US" b="1" baseline="0" dirty="0" smtClean="0"/>
              <a:t>Chado</a:t>
            </a:r>
            <a:r>
              <a:rPr lang="en-US" baseline="0" dirty="0" smtClean="0"/>
              <a:t>: </a:t>
            </a:r>
          </a:p>
          <a:p>
            <a:r>
              <a:rPr lang="en-US" sz="1400" dirty="0" smtClean="0"/>
              <a:t>- A relational database schema that underlies many GMOD installations</a:t>
            </a:r>
          </a:p>
          <a:p>
            <a:r>
              <a:rPr lang="en-US" sz="1200" dirty="0" smtClean="0"/>
              <a:t>- Representing many of the general classes of data frequently encountered in modern biology</a:t>
            </a:r>
          </a:p>
          <a:p>
            <a:r>
              <a:rPr lang="en-US" sz="1200" dirty="0" smtClean="0"/>
              <a:t>- Designed to handle complex representations of biological knowledge </a:t>
            </a:r>
          </a:p>
          <a:p>
            <a:r>
              <a:rPr lang="en-US" sz="1200" dirty="0" smtClean="0"/>
              <a:t>- One of the most sophisticated relational schemas currently available in molecular biology</a:t>
            </a:r>
          </a:p>
          <a:p>
            <a:pPr>
              <a:buFontTx/>
              <a:buChar char="-"/>
            </a:pPr>
            <a:r>
              <a:rPr lang="en-US" sz="1200" baseline="0" dirty="0" smtClean="0">
                <a:solidFill>
                  <a:schemeClr val="tx1"/>
                </a:solidFill>
              </a:rPr>
              <a:t> </a:t>
            </a:r>
            <a:r>
              <a:rPr lang="en-US" sz="1200" b="1" baseline="0" dirty="0" err="1" smtClean="0">
                <a:solidFill>
                  <a:srgbClr val="FF0000"/>
                </a:solidFill>
              </a:rPr>
              <a:t>disadv</a:t>
            </a:r>
            <a:r>
              <a:rPr lang="en-US" sz="1200" baseline="0" dirty="0" smtClean="0">
                <a:solidFill>
                  <a:schemeClr val="tx1"/>
                </a:solidFill>
              </a:rPr>
              <a:t>: </a:t>
            </a:r>
            <a:r>
              <a:rPr lang="en-US" sz="1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New user must spend some time becoming familiar with its fundamentals</a:t>
            </a:r>
            <a:endParaRPr lang="en-US" sz="14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 smtClean="0"/>
              <a:t>Drupal</a:t>
            </a:r>
            <a:r>
              <a:rPr lang="en-US" sz="1200" b="1" dirty="0" smtClean="0"/>
              <a:t>:</a:t>
            </a:r>
            <a:endParaRPr lang="en-US" baseline="0" dirty="0" smtClean="0"/>
          </a:p>
          <a:p>
            <a:r>
              <a:rPr lang="en-US" dirty="0" smtClean="0"/>
              <a:t>- A publishing platform with thousands of free designs and plug-ins for rapid site assembly</a:t>
            </a:r>
            <a:endParaRPr lang="en-US" sz="1000" dirty="0" smtClean="0"/>
          </a:p>
          <a:p>
            <a:r>
              <a:rPr lang="en-US" dirty="0" smtClean="0"/>
              <a:t>- A well-documented, flexible, limitless scalable Application Programming Interface</a:t>
            </a:r>
            <a:endParaRPr lang="en-US" sz="1000" dirty="0" smtClean="0"/>
          </a:p>
          <a:p>
            <a:r>
              <a:rPr lang="en-US" dirty="0" smtClean="0"/>
              <a:t>- Easy to create and manage user’s own website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C4127-E82E-420F-93D6-4EBA0EA7173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38B4F7-EDA2-43C7-AA85-7694E92CC0AC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327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990A4161-3C7E-49DE-858B-F91D07719062}" type="slidenum">
              <a:rPr lang="en-US" sz="1200"/>
              <a:pPr algn="r" eaLnBrk="1" hangingPunct="1"/>
              <a:t>5</a:t>
            </a:fld>
            <a:endParaRPr lang="en-US" sz="1200"/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C4127-E82E-420F-93D6-4EBA0EA7173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AD439EC-9570-4AC0-AC07-A91986ABBC73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54BAEF1-A001-44EC-ABB6-9677B6865F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439EC-9570-4AC0-AC07-A91986ABBC73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4BAEF1-A001-44EC-ABB6-9677B6865F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439EC-9570-4AC0-AC07-A91986ABBC73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4BAEF1-A001-44EC-ABB6-9677B6865F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439EC-9570-4AC0-AC07-A91986ABBC73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4BAEF1-A001-44EC-ABB6-9677B6865F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AD439EC-9570-4AC0-AC07-A91986ABBC73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54BAEF1-A001-44EC-ABB6-9677B6865F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439EC-9570-4AC0-AC07-A91986ABBC73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54BAEF1-A001-44EC-ABB6-9677B6865F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439EC-9570-4AC0-AC07-A91986ABBC73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54BAEF1-A001-44EC-ABB6-9677B6865F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439EC-9570-4AC0-AC07-A91986ABBC73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4BAEF1-A001-44EC-ABB6-9677B6865F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439EC-9570-4AC0-AC07-A91986ABBC73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4BAEF1-A001-44EC-ABB6-9677B6865F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AD439EC-9570-4AC0-AC07-A91986ABBC73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54BAEF1-A001-44EC-ABB6-9677B6865F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AD439EC-9570-4AC0-AC07-A91986ABBC73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54BAEF1-A001-44EC-ABB6-9677B6865F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0AD439EC-9570-4AC0-AC07-A91986ABBC73}" type="datetimeFigureOut">
              <a:rPr lang="en-US" smtClean="0"/>
              <a:pPr/>
              <a:t>1/14/2013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54BAEF1-A001-44EC-ABB6-9677B6865F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gmod.org/wiki/Tripa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214740"/>
            <a:ext cx="8153400" cy="2819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1" i="0" u="none" strike="noStrike" kern="1200" cap="none" spc="0" normalizeH="0" baseline="0" noProof="0" dirty="0" smtClean="0">
                <a:ln/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6600" b="1" i="0" u="none" strike="noStrike" kern="1200" cap="none" spc="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CottonGen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/>
            </a:r>
            <a:br>
              <a:rPr kumimoji="0" lang="en-US" sz="4000" b="1" i="0" u="none" strike="noStrike" kern="1200" cap="none" spc="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</a:br>
            <a:r>
              <a:rPr lang="en-US" sz="3600" b="1" dirty="0">
                <a:ln w="12700">
                  <a:solidFill>
                    <a:schemeClr val="bg2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An Integrated Web-Database for Cotton Genomics, Genetics and Breeding Data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itchFamily="34" charset="0"/>
                <a:ea typeface="Tahoma" pitchFamily="34" charset="0"/>
                <a:cs typeface="Calibri" pitchFamily="34" charset="0"/>
              </a:rPr>
              <a:t/>
            </a:r>
            <a:b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itchFamily="34" charset="0"/>
                <a:ea typeface="Tahoma" pitchFamily="34" charset="0"/>
                <a:cs typeface="Calibri" pitchFamily="34" charset="0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6635" y="3394355"/>
            <a:ext cx="7543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Jing Yu</a:t>
            </a:r>
            <a:r>
              <a:rPr lang="en-US" sz="2200" b="1" i="1" baseline="30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 Sook Jung</a:t>
            </a:r>
            <a:r>
              <a:rPr lang="en-US" sz="22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Chun-Huai Cheng</a:t>
            </a:r>
            <a:r>
              <a:rPr lang="en-US" sz="22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 Stephen Ficklin</a:t>
            </a:r>
            <a:r>
              <a:rPr lang="en-US" sz="22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Taein Lee</a:t>
            </a:r>
            <a:r>
              <a:rPr lang="en-US" sz="22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Ping Zheng</a:t>
            </a:r>
            <a:r>
              <a:rPr lang="en-US" sz="22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Don Jones</a:t>
            </a:r>
            <a:r>
              <a:rPr lang="en-US" sz="22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Richard Percy</a:t>
            </a:r>
            <a:r>
              <a:rPr lang="en-US" sz="22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, Dorrie Main</a:t>
            </a:r>
            <a:r>
              <a:rPr lang="en-US" sz="22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en-US" sz="2200" i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4398810"/>
            <a:ext cx="731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1. Washington State University, 2. Cotton Incorporated, 3. USDA-ARS</a:t>
            </a:r>
            <a:endParaRPr lang="en-US" sz="2000" i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0" y="5279648"/>
            <a:ext cx="6096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Arial Unicode MS" pitchFamily="34" charset="-128"/>
                <a:cs typeface="Calibri" pitchFamily="34" charset="0"/>
              </a:rPr>
              <a:t>2013 PAG Computer Demo</a:t>
            </a:r>
          </a:p>
          <a:p>
            <a:pPr algn="ctr"/>
            <a:r>
              <a:rPr lang="en-US" sz="2400" b="1" i="1" dirty="0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</a:rPr>
              <a:t>San Diego, California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15536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Tools with implemented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543800" cy="4724400"/>
          </a:xfrm>
        </p:spPr>
        <p:txBody>
          <a:bodyPr spcCol="457200">
            <a:normAutofit fontScale="62500" lnSpcReduction="20000"/>
          </a:bodyPr>
          <a:lstStyle/>
          <a:p>
            <a:pPr lvl="1"/>
            <a:r>
              <a:rPr lang="en-US" sz="49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CMap</a:t>
            </a:r>
            <a:r>
              <a:rPr lang="en-US" sz="4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- Currently has 50 maps</a:t>
            </a:r>
          </a:p>
          <a:p>
            <a:pPr marL="411480" lvl="1" indent="0">
              <a:buNone/>
            </a:pPr>
            <a:endParaRPr lang="en-US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49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GBrowse</a:t>
            </a:r>
            <a:r>
              <a:rPr lang="en-US" sz="4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- The Chinese BGI D-genome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</a:p>
          <a:p>
            <a:pPr marL="411480" lvl="1" indent="0">
              <a:buNone/>
            </a:pPr>
            <a:endPara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4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FPC 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- Data from 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USDA-ARS/TAMU</a:t>
            </a:r>
            <a:endPara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lvl="1"/>
            <a:endPara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4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BLAST Servers 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- </a:t>
            </a:r>
            <a:r>
              <a:rPr lang="en-US" sz="4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UniProt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and nr Proteins, BGI D-genome sequences, </a:t>
            </a:r>
            <a:r>
              <a:rPr lang="en-US" sz="4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db_ests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</a:t>
            </a:r>
            <a:r>
              <a:rPr lang="en-US" sz="4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unigenes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and </a:t>
            </a:r>
            <a:r>
              <a:rPr lang="en-US" sz="4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CottonGen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markers</a:t>
            </a:r>
          </a:p>
          <a:p>
            <a:pPr marL="411480" lvl="1" indent="0">
              <a:buNone/>
            </a:pPr>
            <a:endPara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4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SSR Server </a:t>
            </a:r>
            <a:r>
              <a:rPr lang="en-US" sz="4900" dirty="0" smtClean="0">
                <a:latin typeface="Calibri" pitchFamily="34" charset="0"/>
                <a:cs typeface="Calibri" pitchFamily="34" charset="0"/>
              </a:rPr>
              <a:t>–</a:t>
            </a:r>
            <a:r>
              <a:rPr lang="en-US" sz="4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Identify Microsatellites and primers in sequences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89464"/>
          </a:xfrm>
        </p:spPr>
        <p:txBody>
          <a:bodyPr/>
          <a:lstStyle/>
          <a:p>
            <a:pPr algn="ctr"/>
            <a:r>
              <a:rPr lang="en-US" dirty="0" smtClean="0"/>
              <a:t>Genome Details Page</a:t>
            </a:r>
            <a:endParaRPr lang="en-US" dirty="0"/>
          </a:p>
        </p:txBody>
      </p:sp>
      <p:pic>
        <p:nvPicPr>
          <p:cNvPr id="7" name="Content Placeholder 6" descr="d-genome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255340"/>
            <a:ext cx="8839200" cy="5450522"/>
          </a:xfrm>
        </p:spPr>
      </p:pic>
      <p:sp>
        <p:nvSpPr>
          <p:cNvPr id="8" name="Right Arrow 7"/>
          <p:cNvSpPr/>
          <p:nvPr/>
        </p:nvSpPr>
        <p:spPr>
          <a:xfrm rot="10800000">
            <a:off x="8382000" y="3733800"/>
            <a:ext cx="228600" cy="1981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d-g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875" y="1295400"/>
            <a:ext cx="8756059" cy="52578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 rot="10800000">
            <a:off x="5410200" y="3124200"/>
            <a:ext cx="228600" cy="1981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0800000">
            <a:off x="7848600" y="4724400"/>
            <a:ext cx="228600" cy="1981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0800000">
            <a:off x="8305800" y="2362200"/>
            <a:ext cx="228600" cy="1981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d-genome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457200"/>
            <a:ext cx="8382000" cy="5777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89464"/>
          </a:xfrm>
        </p:spPr>
        <p:txBody>
          <a:bodyPr/>
          <a:lstStyle/>
          <a:p>
            <a:pPr algn="ctr"/>
            <a:r>
              <a:rPr lang="en-US" dirty="0" err="1" smtClean="0"/>
              <a:t>Germplasm</a:t>
            </a:r>
            <a:endParaRPr lang="en-US" dirty="0"/>
          </a:p>
        </p:txBody>
      </p:sp>
      <p:pic>
        <p:nvPicPr>
          <p:cNvPr id="4" name="Content Placeholder 3" descr="germplasm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429" y="1219200"/>
            <a:ext cx="8793868" cy="5410200"/>
          </a:xfrm>
        </p:spPr>
      </p:pic>
      <p:sp>
        <p:nvSpPr>
          <p:cNvPr id="5" name="Right Arrow 4"/>
          <p:cNvSpPr/>
          <p:nvPr/>
        </p:nvSpPr>
        <p:spPr>
          <a:xfrm rot="10800000">
            <a:off x="3581400" y="3200400"/>
            <a:ext cx="228600" cy="1981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germplasm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875" y="4267200"/>
            <a:ext cx="8763000" cy="2332393"/>
          </a:xfrm>
          <a:prstGeom prst="rect">
            <a:avLst/>
          </a:prstGeom>
        </p:spPr>
      </p:pic>
      <p:sp>
        <p:nvSpPr>
          <p:cNvPr id="22" name="Right Arrow 21"/>
          <p:cNvSpPr/>
          <p:nvPr/>
        </p:nvSpPr>
        <p:spPr>
          <a:xfrm rot="10800000">
            <a:off x="8079125" y="2503025"/>
            <a:ext cx="228600" cy="1981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germplasm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9403" y="3886200"/>
            <a:ext cx="8812297" cy="2720762"/>
          </a:xfrm>
          <a:prstGeom prst="rect">
            <a:avLst/>
          </a:prstGeom>
        </p:spPr>
      </p:pic>
      <p:sp>
        <p:nvSpPr>
          <p:cNvPr id="26" name="Right Arrow 25"/>
          <p:cNvSpPr/>
          <p:nvPr/>
        </p:nvSpPr>
        <p:spPr>
          <a:xfrm rot="10800000">
            <a:off x="8077200" y="2824225"/>
            <a:ext cx="228600" cy="1981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0800000">
            <a:off x="7742428" y="2403965"/>
            <a:ext cx="228600" cy="1981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germplasm-traitsco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189" y="604195"/>
            <a:ext cx="8811438" cy="5588650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 rot="10800000">
            <a:off x="7654630" y="2570225"/>
            <a:ext cx="228600" cy="1981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germplasm-librar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6515" y="914400"/>
            <a:ext cx="8641692" cy="5515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  <p:bldP spid="22" grpId="1" animBg="1"/>
      <p:bldP spid="26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3" y="831104"/>
            <a:ext cx="9071742" cy="5368796"/>
          </a:xfrm>
        </p:spPr>
      </p:pic>
      <p:sp>
        <p:nvSpPr>
          <p:cNvPr id="5" name="Right Arrow 4"/>
          <p:cNvSpPr/>
          <p:nvPr/>
        </p:nvSpPr>
        <p:spPr>
          <a:xfrm rot="10800000">
            <a:off x="3394358" y="5353296"/>
            <a:ext cx="236859" cy="19959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800000">
            <a:off x="7474528" y="3129641"/>
            <a:ext cx="236859" cy="19959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7" y="2154395"/>
            <a:ext cx="8994029" cy="3925196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10800000">
            <a:off x="1828800" y="4116993"/>
            <a:ext cx="236859" cy="19959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map-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400" y="1219200"/>
            <a:ext cx="8842602" cy="4686300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 rot="10800000">
            <a:off x="4581672" y="2298309"/>
            <a:ext cx="228600" cy="1981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cmap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6985" y="46019"/>
            <a:ext cx="8691017" cy="679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6608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/>
              <a:t>Image Data</a:t>
            </a:r>
            <a:endParaRPr lang="en-US" sz="4000" dirty="0">
              <a:solidFill>
                <a:srgbClr val="FF99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4400"/>
            <a:ext cx="8229600" cy="2553418"/>
          </a:xfrm>
        </p:spPr>
      </p:pic>
      <p:cxnSp>
        <p:nvCxnSpPr>
          <p:cNvPr id="6" name="Straight Arrow Connector 5"/>
          <p:cNvCxnSpPr/>
          <p:nvPr/>
        </p:nvCxnSpPr>
        <p:spPr>
          <a:xfrm flipH="1">
            <a:off x="7391400" y="2209800"/>
            <a:ext cx="228600" cy="152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1152525"/>
            <a:ext cx="9048750" cy="2419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3544627"/>
            <a:ext cx="9048750" cy="1514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7" y="5064347"/>
            <a:ext cx="9134475" cy="149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Species</a:t>
            </a:r>
            <a:endParaRPr lang="en-US" dirty="0"/>
          </a:p>
        </p:txBody>
      </p:sp>
      <p:pic>
        <p:nvPicPr>
          <p:cNvPr id="5" name="Content Placeholder 4" descr="speci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025325"/>
            <a:ext cx="8816222" cy="5699693"/>
          </a:xfrm>
        </p:spPr>
      </p:pic>
      <p:sp>
        <p:nvSpPr>
          <p:cNvPr id="6" name="Right Arrow 5"/>
          <p:cNvSpPr/>
          <p:nvPr/>
        </p:nvSpPr>
        <p:spPr>
          <a:xfrm rot="10800000">
            <a:off x="8382000" y="3048000"/>
            <a:ext cx="228600" cy="1981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pecies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990600"/>
            <a:ext cx="8181975" cy="5653892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0800000">
            <a:off x="8305800" y="2971800"/>
            <a:ext cx="228600" cy="1981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pecies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3500" y="173625"/>
            <a:ext cx="8124825" cy="2676525"/>
          </a:xfrm>
          <a:prstGeom prst="rect">
            <a:avLst/>
          </a:prstGeom>
        </p:spPr>
      </p:pic>
      <p:pic>
        <p:nvPicPr>
          <p:cNvPr id="10" name="Picture 9" descr="species-3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2438400"/>
            <a:ext cx="8153400" cy="421005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10800000">
            <a:off x="8153400" y="2274425"/>
            <a:ext cx="228600" cy="1981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pecies-KEG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436" y="46300"/>
            <a:ext cx="7971128" cy="662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55" y="1556658"/>
            <a:ext cx="8715375" cy="4924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Gene/Sequence Search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82" y="1556658"/>
            <a:ext cx="8135303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7848600" y="2971800"/>
            <a:ext cx="228600" cy="152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884218" y="3472542"/>
            <a:ext cx="228600" cy="152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84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Gene/Sequence Page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" y="1828800"/>
            <a:ext cx="7963853" cy="2580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7848600" y="2590800"/>
            <a:ext cx="228600" cy="152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8032433" cy="3660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04322"/>
            <a:ext cx="5614988" cy="1534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134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89464"/>
          </a:xfrm>
        </p:spPr>
        <p:txBody>
          <a:bodyPr/>
          <a:lstStyle/>
          <a:p>
            <a:pPr algn="ctr"/>
            <a:r>
              <a:rPr lang="en-US" dirty="0"/>
              <a:t>Gene/Sequence Search cont.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106375"/>
            <a:ext cx="8720131" cy="5606155"/>
          </a:xfrm>
        </p:spPr>
      </p:pic>
      <p:cxnSp>
        <p:nvCxnSpPr>
          <p:cNvPr id="6" name="Straight Arrow Connector 5"/>
          <p:cNvCxnSpPr/>
          <p:nvPr/>
        </p:nvCxnSpPr>
        <p:spPr>
          <a:xfrm flipH="1">
            <a:off x="1524000" y="2438400"/>
            <a:ext cx="228600" cy="152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534400" cy="573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3200400" y="1981200"/>
            <a:ext cx="228600" cy="152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01636"/>
            <a:ext cx="8077200" cy="5570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2081645" y="2147445"/>
            <a:ext cx="228600" cy="152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004" y="1676400"/>
            <a:ext cx="9328868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27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02040"/>
            <a:ext cx="8382000" cy="5614358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8946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Marker Search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1060739"/>
            <a:ext cx="9086850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14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15536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Topics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543800" cy="4724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Introduction</a:t>
            </a:r>
          </a:p>
          <a:p>
            <a:pPr lvl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What is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CottonGen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Database structure and Infrastructure</a:t>
            </a:r>
          </a:p>
          <a:p>
            <a:pPr lvl="1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CottonGen’s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1</a:t>
            </a:r>
            <a:r>
              <a:rPr lang="en-US" sz="2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st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Year’s Achievements </a:t>
            </a:r>
          </a:p>
          <a:p>
            <a:pPr lvl="1"/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Demo of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CottonGen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Database Overview</a:t>
            </a:r>
          </a:p>
          <a:p>
            <a:pPr lvl="1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Data, Tools, Searches</a:t>
            </a:r>
          </a:p>
          <a:p>
            <a:pPr lvl="1"/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Future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Marker Search</a:t>
            </a:r>
            <a:endParaRPr 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57" y="2895600"/>
            <a:ext cx="7895273" cy="3711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84" y="1600200"/>
            <a:ext cx="5657850" cy="790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60" y="45024"/>
            <a:ext cx="9096375" cy="1409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5" y="1447800"/>
            <a:ext cx="90678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Germplasm</a:t>
            </a:r>
            <a:r>
              <a:rPr lang="en-US" dirty="0" smtClean="0"/>
              <a:t> Search</a:t>
            </a:r>
            <a:endParaRPr lang="en-US" dirty="0"/>
          </a:p>
        </p:txBody>
      </p:sp>
      <p:pic>
        <p:nvPicPr>
          <p:cNvPr id="6" name="Picture 5" descr="g-search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25" y="1447800"/>
            <a:ext cx="9010650" cy="43053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1452750" y="2590800"/>
            <a:ext cx="252012" cy="152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495800" y="3048000"/>
            <a:ext cx="252012" cy="152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g-search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399" y="1447800"/>
            <a:ext cx="8817477" cy="4724400"/>
          </a:xfrm>
          <a:prstGeom prst="rect">
            <a:avLst/>
          </a:prstGeom>
        </p:spPr>
      </p:pic>
      <p:pic>
        <p:nvPicPr>
          <p:cNvPr id="14" name="Picture 13" descr="g-searc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1447800"/>
            <a:ext cx="8465790" cy="51054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>
            <a:off x="990600" y="2057400"/>
            <a:ext cx="228600" cy="152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Trait Search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5512118" cy="1825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998143" cy="3831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8083868" cy="342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70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Future 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452628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en-US" dirty="0" smtClean="0"/>
          </a:p>
          <a:p>
            <a:r>
              <a:rPr lang="it-IT" sz="4700" dirty="0" smtClean="0">
                <a:latin typeface="+mj-lt"/>
              </a:rPr>
              <a:t>Complete transfer of CottonDB and CMD data to CottonGen</a:t>
            </a:r>
          </a:p>
          <a:p>
            <a:pPr marL="0" indent="0">
              <a:buNone/>
            </a:pPr>
            <a:endParaRPr lang="it-IT" sz="2100" dirty="0" smtClean="0">
              <a:latin typeface="+mj-lt"/>
            </a:endParaRPr>
          </a:p>
          <a:p>
            <a:r>
              <a:rPr lang="it-IT" sz="4700" dirty="0" smtClean="0">
                <a:latin typeface="+mj-lt"/>
              </a:rPr>
              <a:t>Implement and develop new Drupal interfaces to browse, query and download data according to user requirements</a:t>
            </a:r>
            <a:br>
              <a:rPr lang="it-IT" sz="4700" dirty="0" smtClean="0">
                <a:latin typeface="+mj-lt"/>
              </a:rPr>
            </a:br>
            <a:endParaRPr lang="it-IT" sz="2100" dirty="0" smtClean="0">
              <a:latin typeface="+mj-lt"/>
            </a:endParaRPr>
          </a:p>
          <a:p>
            <a:r>
              <a:rPr lang="it-IT" sz="4700" dirty="0" smtClean="0">
                <a:latin typeface="+mj-lt"/>
              </a:rPr>
              <a:t>Add annotated genome sequence, transcriptome, genotype and phenotype data</a:t>
            </a:r>
            <a:br>
              <a:rPr lang="it-IT" sz="4700" dirty="0" smtClean="0">
                <a:latin typeface="+mj-lt"/>
              </a:rPr>
            </a:br>
            <a:endParaRPr lang="it-IT" sz="2100" dirty="0" smtClean="0">
              <a:latin typeface="+mj-lt"/>
            </a:endParaRPr>
          </a:p>
          <a:p>
            <a:r>
              <a:rPr lang="en-US" sz="4700" dirty="0" smtClean="0">
                <a:latin typeface="+mj-lt"/>
              </a:rPr>
              <a:t>Implement </a:t>
            </a:r>
            <a:r>
              <a:rPr lang="en-US" sz="4700" dirty="0" err="1" smtClean="0">
                <a:latin typeface="+mj-lt"/>
              </a:rPr>
              <a:t>GenSAS</a:t>
            </a:r>
            <a:r>
              <a:rPr lang="en-US" sz="4700" dirty="0" smtClean="0">
                <a:latin typeface="+mj-lt"/>
              </a:rPr>
              <a:t>, a genome annotation community annotation tool.</a:t>
            </a:r>
          </a:p>
          <a:p>
            <a:endParaRPr lang="en-US" sz="2100" dirty="0" smtClean="0"/>
          </a:p>
          <a:p>
            <a:r>
              <a:rPr lang="it-IT" sz="4700" dirty="0" smtClean="0">
                <a:latin typeface="+mj-lt"/>
              </a:rPr>
              <a:t>Develop a breeders toolbox to assist in breeding decisions</a:t>
            </a:r>
            <a:endParaRPr lang="en-US" sz="4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6895" y="115669"/>
            <a:ext cx="9103658" cy="1594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3600" b="1" dirty="0" smtClean="0">
                <a:latin typeface="Arial" pitchFamily="34" charset="0"/>
                <a:ea typeface="宋体" pitchFamily="2" charset="-122"/>
                <a:cs typeface="Arial" pitchFamily="34" charset="0"/>
              </a:rPr>
              <a:t>Cross Assist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Generates </a:t>
            </a:r>
            <a:r>
              <a:rPr lang="en-US" sz="28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 list of parents and the number of seedlings to get the progeny with desired traits</a:t>
            </a:r>
            <a:endParaRPr lang="en-US" sz="2800" b="1" dirty="0">
              <a:solidFill>
                <a:srgbClr val="FFFF0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09952"/>
            <a:ext cx="7772400" cy="510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228725"/>
            <a:ext cx="403860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8670" y="1600200"/>
            <a:ext cx="8759059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87552" y="685800"/>
            <a:ext cx="7168896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15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Acknowledgements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320"/>
            <a:ext cx="8305800" cy="452628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Main Lab Bioinformatics Team</a:t>
            </a:r>
          </a:p>
          <a:p>
            <a:pPr lvl="1"/>
            <a:r>
              <a:rPr lang="en-US" dirty="0" err="1" smtClean="0">
                <a:latin typeface="+mj-lt"/>
              </a:rPr>
              <a:t>Dorrie</a:t>
            </a:r>
            <a:r>
              <a:rPr lang="en-US" dirty="0" smtClean="0">
                <a:latin typeface="+mj-lt"/>
              </a:rPr>
              <a:t> Main</a:t>
            </a:r>
          </a:p>
          <a:p>
            <a:pPr lvl="1"/>
            <a:r>
              <a:rPr lang="en-US" dirty="0" err="1" smtClean="0">
                <a:latin typeface="+mj-lt"/>
              </a:rPr>
              <a:t>Sook</a:t>
            </a:r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Jung, Chun-</a:t>
            </a:r>
            <a:r>
              <a:rPr lang="en-US" dirty="0" err="1">
                <a:latin typeface="+mj-lt"/>
              </a:rPr>
              <a:t>Huai</a:t>
            </a:r>
            <a:r>
              <a:rPr lang="en-US" dirty="0">
                <a:latin typeface="+mj-lt"/>
              </a:rPr>
              <a:t> Cheng, Stephen </a:t>
            </a:r>
            <a:r>
              <a:rPr lang="en-US" dirty="0" err="1">
                <a:latin typeface="+mj-lt"/>
              </a:rPr>
              <a:t>Ficklin</a:t>
            </a:r>
            <a:r>
              <a:rPr lang="en-US" dirty="0">
                <a:latin typeface="+mj-lt"/>
              </a:rPr>
              <a:t> and </a:t>
            </a:r>
            <a:r>
              <a:rPr lang="en-US" dirty="0" err="1">
                <a:latin typeface="+mj-lt"/>
              </a:rPr>
              <a:t>Taein</a:t>
            </a:r>
            <a:r>
              <a:rPr lang="en-US" dirty="0">
                <a:latin typeface="+mj-lt"/>
              </a:rPr>
              <a:t> Lee  </a:t>
            </a:r>
            <a:endParaRPr lang="en-US" dirty="0" smtClean="0"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  <a:p>
            <a:r>
              <a:rPr lang="en-US" dirty="0" smtClean="0"/>
              <a:t>Industry </a:t>
            </a:r>
            <a:r>
              <a:rPr lang="en-US" dirty="0" smtClean="0"/>
              <a:t>Funding</a:t>
            </a:r>
          </a:p>
          <a:p>
            <a:pPr lvl="1"/>
            <a:r>
              <a:rPr lang="en-US" dirty="0" smtClean="0">
                <a:latin typeface="+mj-lt"/>
              </a:rPr>
              <a:t>Cotton Incorporated, Bayer </a:t>
            </a:r>
            <a:r>
              <a:rPr lang="en-US" dirty="0" err="1" smtClean="0">
                <a:latin typeface="+mj-lt"/>
              </a:rPr>
              <a:t>CropScience</a:t>
            </a:r>
            <a:r>
              <a:rPr lang="en-US" dirty="0" smtClean="0">
                <a:latin typeface="+mj-lt"/>
              </a:rPr>
              <a:t>, Dow/</a:t>
            </a:r>
            <a:r>
              <a:rPr lang="en-US" dirty="0" err="1" smtClean="0">
                <a:latin typeface="+mj-lt"/>
              </a:rPr>
              <a:t>Phytogen</a:t>
            </a:r>
            <a:r>
              <a:rPr lang="en-US" dirty="0" smtClean="0">
                <a:latin typeface="+mj-lt"/>
              </a:rPr>
              <a:t>, Monsanto,  Association of Agricultural Experiment Station Directors</a:t>
            </a:r>
          </a:p>
          <a:p>
            <a:endParaRPr lang="en-US" sz="2000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 Government Funding</a:t>
            </a:r>
          </a:p>
          <a:p>
            <a:pPr lvl="1"/>
            <a:r>
              <a:rPr lang="en-US" dirty="0" smtClean="0">
                <a:latin typeface="+mj-lt"/>
              </a:rPr>
              <a:t>USDA ARS</a:t>
            </a:r>
          </a:p>
          <a:p>
            <a:pPr lvl="1"/>
            <a:r>
              <a:rPr lang="en-US" dirty="0" smtClean="0">
                <a:latin typeface="+mj-lt"/>
              </a:rPr>
              <a:t>USDA NIFA AFRI and SCRI programs (funding </a:t>
            </a:r>
            <a:r>
              <a:rPr lang="en-US" dirty="0" err="1" smtClean="0">
                <a:latin typeface="+mj-lt"/>
              </a:rPr>
              <a:t>Mainlab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Tripal</a:t>
            </a:r>
            <a:r>
              <a:rPr lang="en-US" dirty="0" smtClean="0">
                <a:latin typeface="+mj-lt"/>
              </a:rPr>
              <a:t>  and </a:t>
            </a:r>
            <a:r>
              <a:rPr lang="en-US" dirty="0" err="1" smtClean="0">
                <a:latin typeface="+mj-lt"/>
              </a:rPr>
              <a:t>GenSAS</a:t>
            </a:r>
            <a:r>
              <a:rPr lang="en-US" dirty="0" smtClean="0">
                <a:latin typeface="+mj-lt"/>
              </a:rPr>
              <a:t> Development)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 </a:t>
            </a:r>
            <a:endParaRPr lang="en-US" sz="1600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 University Support</a:t>
            </a:r>
          </a:p>
          <a:p>
            <a:pPr lvl="1"/>
            <a:r>
              <a:rPr lang="en-US" dirty="0" smtClean="0">
                <a:latin typeface="+mj-lt"/>
              </a:rPr>
              <a:t>Washington State University, Texas A&amp;M, Clemson University</a:t>
            </a:r>
            <a:br>
              <a:rPr lang="en-US" dirty="0" smtClean="0">
                <a:latin typeface="+mj-lt"/>
              </a:rPr>
            </a:br>
            <a:endParaRPr lang="en-US" dirty="0" smtClean="0">
              <a:latin typeface="+mj-lt"/>
            </a:endParaRPr>
          </a:p>
          <a:p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Community of Cotton Researchers</a:t>
            </a:r>
          </a:p>
          <a:p>
            <a:pPr lvl="1"/>
            <a:endParaRPr lang="en-US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457200" y="1447800"/>
            <a:ext cx="8229600" cy="2057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/>
              </a:rPr>
              <a:t>THANKS FOR YOUR ATTENTION! </a:t>
            </a:r>
          </a:p>
        </p:txBody>
      </p:sp>
      <p:sp>
        <p:nvSpPr>
          <p:cNvPr id="8" name="Rectangle 7"/>
          <p:cNvSpPr/>
          <p:nvPr/>
        </p:nvSpPr>
        <p:spPr>
          <a:xfrm>
            <a:off x="990600" y="3657600"/>
            <a:ext cx="6934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Questions?</a:t>
            </a:r>
            <a:endParaRPr lang="en-US" sz="96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844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15536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What is </a:t>
            </a:r>
            <a:r>
              <a:rPr lang="en-US" sz="4400" b="1" dirty="0" err="1" smtClean="0"/>
              <a:t>CottonGen</a:t>
            </a:r>
            <a:r>
              <a:rPr lang="en-US" sz="4400" b="1" dirty="0" smtClean="0"/>
              <a:t>?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839200" cy="5334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 new cotton community database to further enable </a:t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basic, translational and applied cotton research.</a:t>
            </a:r>
          </a:p>
          <a:p>
            <a:endParaRPr lang="en-US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endParaRPr lang="en-US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Built using the new open-source, user-friendly, Tripal database infrastructure used by several other databases</a:t>
            </a:r>
          </a:p>
          <a:p>
            <a:endParaRPr lang="en-US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endParaRPr lang="en-US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Consolidate  and expand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CottonDB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and CMD to include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transcriptome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genome sequence and breeding data</a:t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endParaRPr lang="en-US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endParaRPr lang="en-US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61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err="1" smtClean="0"/>
              <a:t>CottonGen</a:t>
            </a:r>
            <a:r>
              <a:rPr lang="en-US" sz="4400" b="1" dirty="0" smtClean="0"/>
              <a:t> Structure</a:t>
            </a:r>
            <a:endParaRPr lang="en-US" sz="4400" b="1" dirty="0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371600" y="4800600"/>
            <a:ext cx="6248400" cy="1216025"/>
            <a:chOff x="1371600" y="4724400"/>
            <a:chExt cx="6248400" cy="1216025"/>
          </a:xfrm>
        </p:grpSpPr>
        <p:sp>
          <p:nvSpPr>
            <p:cNvPr id="5" name="Rectangle 104"/>
            <p:cNvSpPr>
              <a:spLocks noChangeArrowheads="1"/>
            </p:cNvSpPr>
            <p:nvPr/>
          </p:nvSpPr>
          <p:spPr bwMode="auto">
            <a:xfrm>
              <a:off x="1371600" y="5486400"/>
              <a:ext cx="6248400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dirty="0">
                  <a:latin typeface="+mj-lt"/>
                </a:rPr>
                <a:t>Generic Database schema</a:t>
              </a:r>
            </a:p>
          </p:txBody>
        </p:sp>
        <p:sp>
          <p:nvSpPr>
            <p:cNvPr id="6" name="AutoShape 105" descr="Tripal">
              <a:hlinkClick r:id="rId3"/>
            </p:cNvPr>
            <p:cNvSpPr>
              <a:spLocks noChangeAspect="1" noChangeArrowheads="1"/>
            </p:cNvSpPr>
            <p:nvPr/>
          </p:nvSpPr>
          <p:spPr bwMode="auto">
            <a:xfrm>
              <a:off x="3200400" y="4724400"/>
              <a:ext cx="2512762" cy="762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32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Chado</a:t>
              </a:r>
              <a:endPara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219200" y="1676400"/>
            <a:ext cx="6732588" cy="1486019"/>
            <a:chOff x="1295400" y="1600200"/>
            <a:chExt cx="6732588" cy="1486019"/>
          </a:xfrm>
        </p:grpSpPr>
        <p:sp>
          <p:nvSpPr>
            <p:cNvPr id="8" name="Text Box 108"/>
            <p:cNvSpPr txBox="1">
              <a:spLocks noChangeArrowheads="1"/>
            </p:cNvSpPr>
            <p:nvPr/>
          </p:nvSpPr>
          <p:spPr bwMode="auto">
            <a:xfrm>
              <a:off x="1295400" y="2286000"/>
              <a:ext cx="6732588" cy="800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dirty="0">
                  <a:latin typeface="+mj-lt"/>
                  <a:cs typeface="Calibri" pitchFamily="34" charset="0"/>
                </a:rPr>
                <a:t>Content Management System</a:t>
              </a:r>
            </a:p>
            <a:p>
              <a:endParaRPr lang="en-US" dirty="0"/>
            </a:p>
          </p:txBody>
        </p:sp>
        <p:pic>
          <p:nvPicPr>
            <p:cNvPr id="9" name="Picture 117" descr="drupal-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52800" y="1600200"/>
              <a:ext cx="2192338" cy="611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1219200" y="2895600"/>
            <a:ext cx="6553200" cy="1828800"/>
            <a:chOff x="1219200" y="2895600"/>
            <a:chExt cx="6553200" cy="1828800"/>
          </a:xfrm>
        </p:grpSpPr>
        <p:grpSp>
          <p:nvGrpSpPr>
            <p:cNvPr id="10" name="Group 19"/>
            <p:cNvGrpSpPr>
              <a:grpSpLocks/>
            </p:cNvGrpSpPr>
            <p:nvPr/>
          </p:nvGrpSpPr>
          <p:grpSpPr bwMode="auto">
            <a:xfrm>
              <a:off x="1219200" y="3276600"/>
              <a:ext cx="6553200" cy="1447800"/>
              <a:chOff x="1219200" y="3276600"/>
              <a:chExt cx="6553200" cy="1447800"/>
            </a:xfrm>
          </p:grpSpPr>
          <p:grpSp>
            <p:nvGrpSpPr>
              <p:cNvPr id="11" name="Group 15"/>
              <p:cNvGrpSpPr>
                <a:grpSpLocks/>
              </p:cNvGrpSpPr>
              <p:nvPr/>
            </p:nvGrpSpPr>
            <p:grpSpPr bwMode="auto">
              <a:xfrm>
                <a:off x="1219200" y="3276600"/>
                <a:ext cx="6553200" cy="1209020"/>
                <a:chOff x="1219200" y="3276600"/>
                <a:chExt cx="6553200" cy="1209020"/>
              </a:xfrm>
            </p:grpSpPr>
            <p:pic>
              <p:nvPicPr>
                <p:cNvPr id="15" name="Picture 106" descr="200px-TripalLogo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741142" y="3276600"/>
                  <a:ext cx="1534121" cy="685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6" name="Text Box 112"/>
                <p:cNvSpPr txBox="1">
                  <a:spLocks noChangeArrowheads="1"/>
                </p:cNvSpPr>
                <p:nvPr/>
              </p:nvSpPr>
              <p:spPr bwMode="auto">
                <a:xfrm>
                  <a:off x="1219200" y="3962400"/>
                  <a:ext cx="655320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2800" dirty="0">
                      <a:latin typeface="+mj-lt"/>
                    </a:rPr>
                    <a:t>Drupal modules as web front-end for Chado</a:t>
                  </a:r>
                </a:p>
              </p:txBody>
            </p:sp>
          </p:grpSp>
          <p:sp>
            <p:nvSpPr>
              <p:cNvPr id="14" name="Line 118"/>
              <p:cNvSpPr>
                <a:spLocks noChangeShapeType="1"/>
              </p:cNvSpPr>
              <p:nvPr/>
            </p:nvSpPr>
            <p:spPr bwMode="auto">
              <a:xfrm flipV="1">
                <a:off x="4495800" y="4419600"/>
                <a:ext cx="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Line 119"/>
            <p:cNvSpPr>
              <a:spLocks noChangeShapeType="1"/>
            </p:cNvSpPr>
            <p:nvPr/>
          </p:nvSpPr>
          <p:spPr bwMode="auto">
            <a:xfrm flipV="1">
              <a:off x="4495800" y="28956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7" name="Picture 16" descr="Gmod-gear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7519" y="4821715"/>
            <a:ext cx="992364" cy="72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7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86000" y="1111401"/>
            <a:ext cx="4389120" cy="4222599"/>
            <a:chOff x="2286000" y="1111401"/>
            <a:chExt cx="4389120" cy="4222599"/>
          </a:xfrm>
        </p:grpSpPr>
        <p:grpSp>
          <p:nvGrpSpPr>
            <p:cNvPr id="5122" name="Group 14"/>
            <p:cNvGrpSpPr>
              <a:grpSpLocks/>
            </p:cNvGrpSpPr>
            <p:nvPr/>
          </p:nvGrpSpPr>
          <p:grpSpPr bwMode="auto">
            <a:xfrm>
              <a:off x="2286000" y="1111401"/>
              <a:ext cx="4389120" cy="4222599"/>
              <a:chOff x="2445908" y="1153857"/>
              <a:chExt cx="4876800" cy="4937758"/>
            </a:xfrm>
          </p:grpSpPr>
          <p:pic>
            <p:nvPicPr>
              <p:cNvPr id="5127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5908" y="1153857"/>
                <a:ext cx="4876800" cy="49377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" name="Rectangle 6"/>
              <p:cNvSpPr/>
              <p:nvPr/>
            </p:nvSpPr>
            <p:spPr bwMode="auto">
              <a:xfrm>
                <a:off x="5009852" y="2454325"/>
                <a:ext cx="1239043" cy="382513"/>
              </a:xfrm>
              <a:prstGeom prst="rect">
                <a:avLst/>
              </a:prstGeom>
              <a:solidFill>
                <a:schemeClr val="accent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r>
                  <a:rPr lang="en-US" sz="1600" b="1" dirty="0">
                    <a:solidFill>
                      <a:srgbClr val="002060"/>
                    </a:solidFill>
                  </a:rPr>
                  <a:t>Genetics </a:t>
                </a: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4287045" y="4714720"/>
                <a:ext cx="1243013" cy="322200"/>
              </a:xfrm>
              <a:prstGeom prst="rect">
                <a:avLst/>
              </a:prstGeom>
              <a:solidFill>
                <a:schemeClr val="accent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r>
                  <a:rPr lang="en-US" sz="1600" b="1" dirty="0">
                    <a:solidFill>
                      <a:srgbClr val="002060"/>
                    </a:solidFill>
                  </a:rPr>
                  <a:t>Breeding </a:t>
                </a: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5675558" y="3774870"/>
                <a:ext cx="1524000" cy="361847"/>
              </a:xfrm>
              <a:prstGeom prst="rect">
                <a:avLst/>
              </a:prstGeom>
              <a:solidFill>
                <a:schemeClr val="accent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r>
                  <a:rPr lang="en-US" sz="1600" b="1" dirty="0" err="1">
                    <a:solidFill>
                      <a:srgbClr val="002060"/>
                    </a:solidFill>
                  </a:rPr>
                  <a:t>Germplasm</a:t>
                </a:r>
                <a:r>
                  <a:rPr lang="en-US" sz="1600" b="1" dirty="0">
                    <a:solidFill>
                      <a:srgbClr val="002060"/>
                    </a:solidFill>
                  </a:rPr>
                  <a:t> </a:t>
                </a: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2958525" y="3807702"/>
                <a:ext cx="1179512" cy="322201"/>
              </a:xfrm>
              <a:prstGeom prst="rect">
                <a:avLst/>
              </a:prstGeom>
              <a:solidFill>
                <a:schemeClr val="accent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r>
                  <a:rPr lang="en-US" sz="1600" b="1" dirty="0">
                    <a:solidFill>
                      <a:srgbClr val="002060"/>
                    </a:solidFill>
                  </a:rPr>
                  <a:t>Diversity </a:t>
                </a:r>
              </a:p>
            </p:txBody>
          </p:sp>
          <p:sp>
            <p:nvSpPr>
              <p:cNvPr id="2" name="Rectangle 1"/>
              <p:cNvSpPr/>
              <p:nvPr/>
            </p:nvSpPr>
            <p:spPr bwMode="auto">
              <a:xfrm>
                <a:off x="3343375" y="2507111"/>
                <a:ext cx="1350716" cy="330136"/>
              </a:xfrm>
              <a:prstGeom prst="rect">
                <a:avLst/>
              </a:prstGeom>
              <a:solidFill>
                <a:schemeClr val="accent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r>
                  <a:rPr lang="en-US" sz="1600" b="1" dirty="0">
                    <a:solidFill>
                      <a:srgbClr val="002060"/>
                    </a:solidFill>
                  </a:rPr>
                  <a:t>Genomics </a:t>
                </a: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3905655" y="2870872"/>
              <a:ext cx="1170148" cy="7386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0">
              <a:schemeClr val="accent2"/>
            </a:lnRef>
            <a:fillRef idx="1003">
              <a:schemeClr val="dk1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Integrated Data &amp; Tools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87350" y="152400"/>
            <a:ext cx="7696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2299" y="2557789"/>
            <a:ext cx="2162175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C000"/>
                </a:solidFill>
              </a:rPr>
              <a:t>Basic </a:t>
            </a:r>
            <a:r>
              <a:rPr lang="en-US" sz="2000" b="1" dirty="0" smtClean="0">
                <a:solidFill>
                  <a:srgbClr val="FFC000"/>
                </a:solidFill>
              </a:rPr>
              <a:t>Science</a:t>
            </a:r>
          </a:p>
          <a:p>
            <a:pPr>
              <a:defRPr/>
            </a:pPr>
            <a:endParaRPr lang="en-US" sz="800" b="1" dirty="0" smtClean="0">
              <a:solidFill>
                <a:srgbClr val="A50021"/>
              </a:solidFill>
            </a:endParaRPr>
          </a:p>
          <a:p>
            <a:pPr>
              <a:defRPr/>
            </a:pPr>
            <a:r>
              <a:rPr lang="en-US" b="1" dirty="0" smtClean="0">
                <a:solidFill>
                  <a:schemeClr val="tx1">
                    <a:lumMod val="95000"/>
                  </a:schemeClr>
                </a:solidFill>
              </a:rPr>
              <a:t>Structure and evolution of genome, gene function, genetic variability, mechanism underlying traits</a:t>
            </a:r>
            <a:endParaRPr lang="en-US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77111" y="2667593"/>
            <a:ext cx="235267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rgbClr val="FFC000"/>
                </a:solidFill>
              </a:rPr>
              <a:t>Translational Science</a:t>
            </a:r>
            <a:br>
              <a:rPr lang="en-US" sz="2000" b="1" dirty="0" smtClean="0">
                <a:solidFill>
                  <a:srgbClr val="FFC000"/>
                </a:solidFill>
              </a:rPr>
            </a:br>
            <a:endParaRPr lang="en-US" sz="800" b="1" dirty="0">
              <a:solidFill>
                <a:srgbClr val="FFC000"/>
              </a:solidFill>
            </a:endParaRPr>
          </a:p>
          <a:p>
            <a:pPr>
              <a:defRPr/>
            </a:pPr>
            <a:r>
              <a:rPr lang="en-US" b="1" dirty="0" smtClean="0">
                <a:solidFill>
                  <a:schemeClr val="tx1">
                    <a:lumMod val="95000"/>
                  </a:schemeClr>
                </a:solidFill>
              </a:rPr>
              <a:t>QTL /marker discovery,</a:t>
            </a:r>
          </a:p>
          <a:p>
            <a:pPr>
              <a:defRPr/>
            </a:pPr>
            <a:r>
              <a:rPr lang="en-US" b="1" dirty="0" smtClean="0">
                <a:solidFill>
                  <a:schemeClr val="tx1">
                    <a:lumMod val="95000"/>
                  </a:schemeClr>
                </a:solidFill>
              </a:rPr>
              <a:t>genetic mapping,</a:t>
            </a:r>
          </a:p>
          <a:p>
            <a:pPr>
              <a:defRPr/>
            </a:pPr>
            <a:r>
              <a:rPr lang="en-US" b="1" dirty="0" smtClean="0">
                <a:solidFill>
                  <a:schemeClr val="tx1">
                    <a:lumMod val="95000"/>
                  </a:schemeClr>
                </a:solidFill>
              </a:rPr>
              <a:t>Breeding values </a:t>
            </a:r>
            <a:endParaRPr lang="en-US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126" name="Rectangle 3"/>
          <p:cNvSpPr>
            <a:spLocks noChangeArrowheads="1"/>
          </p:cNvSpPr>
          <p:nvPr/>
        </p:nvSpPr>
        <p:spPr bwMode="auto">
          <a:xfrm>
            <a:off x="1295400" y="5715000"/>
            <a:ext cx="6856413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000" b="1" dirty="0" smtClean="0">
                <a:solidFill>
                  <a:srgbClr val="FFC000"/>
                </a:solidFill>
              </a:rPr>
              <a:t>Applied Science</a:t>
            </a:r>
            <a:br>
              <a:rPr lang="en-US" sz="2000" b="1" dirty="0" smtClean="0">
                <a:solidFill>
                  <a:srgbClr val="FFC000"/>
                </a:solidFill>
              </a:rPr>
            </a:br>
            <a:endParaRPr lang="en-US" sz="1000" b="1" dirty="0" smtClean="0">
              <a:solidFill>
                <a:srgbClr val="FFC000"/>
              </a:solidFill>
            </a:endParaRPr>
          </a:p>
          <a:p>
            <a:pPr lvl="0" algn="ctr">
              <a:defRPr/>
            </a:pPr>
            <a:r>
              <a:rPr lang="en-US" b="1" dirty="0" smtClean="0">
                <a:solidFill>
                  <a:schemeClr val="tx1">
                    <a:lumMod val="95000"/>
                  </a:schemeClr>
                </a:solidFill>
              </a:rPr>
              <a:t>Utilization of DNA information in breeding decisions </a:t>
            </a: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endParaRPr lang="en-US" b="1" dirty="0">
              <a:solidFill>
                <a:srgbClr val="002060"/>
              </a:solidFill>
            </a:endParaRPr>
          </a:p>
          <a:p>
            <a:pPr algn="ctr"/>
            <a:endParaRPr lang="en-US" sz="2000" b="1" dirty="0">
              <a:solidFill>
                <a:srgbClr val="A50021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78750" y="304800"/>
            <a:ext cx="8229600" cy="571500"/>
          </a:xfrm>
          <a:prstGeom prst="rect">
            <a:avLst/>
          </a:prstGeom>
        </p:spPr>
        <p:txBody>
          <a:bodyPr>
            <a:noAutofit/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3600" b="1" dirty="0" smtClean="0"/>
              <a:t>Integrated Data Facilitates Discovery!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93829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/>
      <p:bldP spid="51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xplosion 2 10"/>
          <p:cNvSpPr/>
          <p:nvPr/>
        </p:nvSpPr>
        <p:spPr>
          <a:xfrm>
            <a:off x="4687395" y="3768430"/>
            <a:ext cx="4267200" cy="2743200"/>
          </a:xfrm>
          <a:prstGeom prst="irregularSeal2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CottonGen</a:t>
            </a:r>
            <a:endParaRPr lang="en-US" sz="24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Released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15536"/>
          </a:xfrm>
        </p:spPr>
        <p:txBody>
          <a:bodyPr>
            <a:normAutofit/>
          </a:bodyPr>
          <a:lstStyle/>
          <a:p>
            <a:pPr algn="ctr"/>
            <a:r>
              <a:rPr lang="en-US" sz="4400" dirty="0" err="1" smtClean="0"/>
              <a:t>CottonGen’s</a:t>
            </a:r>
            <a:r>
              <a:rPr lang="en-US" sz="4400" dirty="0" smtClean="0"/>
              <a:t> First Year</a:t>
            </a:r>
            <a:endParaRPr lang="en-US" sz="44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9974609"/>
              </p:ext>
            </p:extLst>
          </p:nvPr>
        </p:nvGraphicFramePr>
        <p:xfrm>
          <a:off x="457200" y="1262600"/>
          <a:ext cx="81534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7224" y="5585219"/>
            <a:ext cx="1608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CottonDB</a:t>
            </a:r>
            <a:r>
              <a:rPr lang="en-US" sz="1600" dirty="0" smtClean="0"/>
              <a:t> on WSU servers                 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18733" y="4755755"/>
            <a:ext cx="10735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err="1" smtClean="0">
                <a:cs typeface="Calibri" pitchFamily="34" charset="0"/>
              </a:rPr>
              <a:t>Tripal</a:t>
            </a:r>
            <a:r>
              <a:rPr lang="en-US" sz="1600" dirty="0" smtClean="0">
                <a:cs typeface="Calibri" pitchFamily="34" charset="0"/>
              </a:rPr>
              <a:t>  instance created</a:t>
            </a:r>
            <a:endParaRPr lang="en-US" sz="1600" dirty="0" smtClean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50796" y="4161604"/>
            <a:ext cx="991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Develop ICGI website</a:t>
            </a:r>
            <a:endParaRPr lang="en-US" sz="16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3217108" y="3693735"/>
            <a:ext cx="1108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CottonDB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 data in 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Chado</a:t>
            </a:r>
            <a:endParaRPr lang="en-US" sz="16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4274130" y="3367030"/>
            <a:ext cx="723900" cy="595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Add Tools</a:t>
            </a:r>
            <a:endParaRPr lang="en-US" sz="16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5306285" y="3081128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/>
              <a:t>Web page development</a:t>
            </a:r>
          </a:p>
        </p:txBody>
      </p:sp>
      <p:sp>
        <p:nvSpPr>
          <p:cNvPr id="17" name="Oval 16"/>
          <p:cNvSpPr/>
          <p:nvPr/>
        </p:nvSpPr>
        <p:spPr>
          <a:xfrm>
            <a:off x="6630069" y="2099250"/>
            <a:ext cx="539374" cy="539374"/>
          </a:xfrm>
          <a:prstGeom prst="ellipse">
            <a:avLst/>
          </a:prstGeom>
          <a:solidFill>
            <a:srgbClr val="003B6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TextBox 2"/>
          <p:cNvSpPr txBox="1"/>
          <p:nvPr/>
        </p:nvSpPr>
        <p:spPr>
          <a:xfrm>
            <a:off x="6588504" y="2901012"/>
            <a:ext cx="913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Setting Queries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5" grpId="0"/>
      <p:bldP spid="16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120"/>
            <a:ext cx="8229600" cy="838200"/>
          </a:xfrm>
        </p:spPr>
        <p:txBody>
          <a:bodyPr/>
          <a:lstStyle/>
          <a:p>
            <a:pPr algn="ctr"/>
            <a:r>
              <a:rPr lang="en-US" dirty="0" err="1" smtClean="0"/>
              <a:t>CottonGen</a:t>
            </a:r>
            <a:r>
              <a:rPr lang="en-US" dirty="0" smtClean="0"/>
              <a:t> Homepage</a:t>
            </a:r>
            <a:endParaRPr lang="en-US" dirty="0"/>
          </a:p>
        </p:txBody>
      </p:sp>
      <p:pic>
        <p:nvPicPr>
          <p:cNvPr id="4" name="Picture 3" descr="ctg_home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468" y="993028"/>
            <a:ext cx="8839200" cy="57067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23663" y="900658"/>
            <a:ext cx="3524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www.cottongen.org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120"/>
            <a:ext cx="8229600" cy="838200"/>
          </a:xfrm>
        </p:spPr>
        <p:txBody>
          <a:bodyPr/>
          <a:lstStyle/>
          <a:p>
            <a:pPr algn="ctr"/>
            <a:r>
              <a:rPr lang="en-US" dirty="0" err="1" smtClean="0"/>
              <a:t>CottonGen</a:t>
            </a:r>
            <a:r>
              <a:rPr lang="en-US" dirty="0" smtClean="0"/>
              <a:t> Homepage</a:t>
            </a:r>
            <a:endParaRPr lang="en-US" dirty="0"/>
          </a:p>
        </p:txBody>
      </p:sp>
      <p:pic>
        <p:nvPicPr>
          <p:cNvPr id="4" name="Picture 3" descr="ctg_home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468" y="993028"/>
            <a:ext cx="8839200" cy="57067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6468" y="1883664"/>
            <a:ext cx="4253132" cy="32004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ist-general.jpg"/>
          <p:cNvPicPr>
            <a:picLocks noChangeAspect="1"/>
          </p:cNvPicPr>
          <p:nvPr/>
        </p:nvPicPr>
        <p:blipFill rotWithShape="1">
          <a:blip r:embed="rId3" cstate="print"/>
          <a:srcRect t="2843"/>
          <a:stretch/>
        </p:blipFill>
        <p:spPr>
          <a:xfrm>
            <a:off x="166468" y="1905000"/>
            <a:ext cx="1752599" cy="229971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60440" y="1908300"/>
            <a:ext cx="4253132" cy="2253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ist-data.jpg"/>
          <p:cNvPicPr>
            <a:picLocks noChangeAspect="1"/>
          </p:cNvPicPr>
          <p:nvPr/>
        </p:nvPicPr>
        <p:blipFill rotWithShape="1">
          <a:blip r:embed="rId4" cstate="print"/>
          <a:srcRect t="1836"/>
          <a:stretch/>
        </p:blipFill>
        <p:spPr>
          <a:xfrm>
            <a:off x="1288458" y="1875173"/>
            <a:ext cx="1711125" cy="1828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49300" y="1905000"/>
            <a:ext cx="4253132" cy="2253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ist-tools.jpg"/>
          <p:cNvPicPr>
            <a:picLocks noChangeAspect="1"/>
          </p:cNvPicPr>
          <p:nvPr/>
        </p:nvPicPr>
        <p:blipFill rotWithShape="1">
          <a:blip r:embed="rId5" cstate="print"/>
          <a:srcRect t="2151"/>
          <a:stretch/>
        </p:blipFill>
        <p:spPr>
          <a:xfrm>
            <a:off x="2057400" y="1883664"/>
            <a:ext cx="1183390" cy="182674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743200" y="1905000"/>
            <a:ext cx="4253132" cy="2253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ist-search.jpg"/>
          <p:cNvPicPr>
            <a:picLocks noChangeAspect="1"/>
          </p:cNvPicPr>
          <p:nvPr/>
        </p:nvPicPr>
        <p:blipFill rotWithShape="1">
          <a:blip r:embed="rId6" cstate="print"/>
          <a:srcRect t="1349"/>
          <a:stretch/>
        </p:blipFill>
        <p:spPr>
          <a:xfrm>
            <a:off x="2987006" y="1874520"/>
            <a:ext cx="1190625" cy="180166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733800" y="1905000"/>
            <a:ext cx="4253132" cy="2253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ist-icgi.jpg"/>
          <p:cNvPicPr>
            <a:picLocks noChangeAspect="1"/>
          </p:cNvPicPr>
          <p:nvPr/>
        </p:nvPicPr>
        <p:blipFill rotWithShape="1">
          <a:blip r:embed="rId7" cstate="print"/>
          <a:srcRect t="1622" b="1"/>
          <a:stretch/>
        </p:blipFill>
        <p:spPr>
          <a:xfrm>
            <a:off x="3926207" y="1883664"/>
            <a:ext cx="1543050" cy="232697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572000" y="1905000"/>
            <a:ext cx="4253132" cy="2253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list-mailing.jpg"/>
          <p:cNvPicPr>
            <a:picLocks noChangeAspect="1"/>
          </p:cNvPicPr>
          <p:nvPr/>
        </p:nvPicPr>
        <p:blipFill rotWithShape="1">
          <a:blip r:embed="rId8" cstate="print"/>
          <a:srcRect t="3058"/>
          <a:stretch/>
        </p:blipFill>
        <p:spPr>
          <a:xfrm>
            <a:off x="5303632" y="1883664"/>
            <a:ext cx="1694180" cy="107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50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15536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Data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543800" cy="4724400"/>
          </a:xfrm>
        </p:spPr>
        <p:txBody>
          <a:bodyPr spcCol="457200">
            <a:normAutofit fontScale="55000" lnSpcReduction="20000"/>
          </a:bodyPr>
          <a:lstStyle/>
          <a:p>
            <a:pPr lvl="1"/>
            <a:endParaRPr lang="en-US" sz="7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4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Markers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- Over 23,000 genetic markers</a:t>
            </a:r>
            <a:endParaRPr lang="en-US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4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Maps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- 50 maps with over 43,000 loci</a:t>
            </a:r>
          </a:p>
          <a:p>
            <a:pPr lvl="1"/>
            <a:r>
              <a:rPr lang="en-US" sz="4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QTLs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- 304 QTLs and 200 QTL trait data</a:t>
            </a:r>
          </a:p>
          <a:p>
            <a:pPr lvl="1"/>
            <a:r>
              <a:rPr lang="en-US" sz="4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Polymorphism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- 2,264 polymorphic SSRs</a:t>
            </a:r>
          </a:p>
          <a:p>
            <a:pPr lvl="1"/>
            <a:r>
              <a:rPr lang="en-US" sz="49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Germplasm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- Nearly 15,000 </a:t>
            </a:r>
            <a:r>
              <a:rPr lang="en-US" sz="4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germplasm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records </a:t>
            </a:r>
          </a:p>
          <a:p>
            <a:pPr lvl="1"/>
            <a:r>
              <a:rPr lang="en-US" sz="4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Traits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- 73,296 trait scores of 6,871 GRIN entries</a:t>
            </a:r>
          </a:p>
          <a:p>
            <a:pPr lvl="1"/>
            <a:r>
              <a:rPr lang="en-US" sz="4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Sequences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- Nearly 550,000 sequence records</a:t>
            </a:r>
          </a:p>
          <a:p>
            <a:pPr lvl="1"/>
            <a:r>
              <a:rPr lang="en-US" sz="4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References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-  Nearly 11,000 references </a:t>
            </a:r>
          </a:p>
          <a:p>
            <a:pPr lvl="1"/>
            <a:r>
              <a:rPr lang="en-US" sz="49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CottonGen</a:t>
            </a:r>
            <a:r>
              <a:rPr lang="en-US" sz="4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49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Gossypium</a:t>
            </a:r>
            <a:r>
              <a:rPr lang="en-US" sz="4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49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Unigene</a:t>
            </a:r>
            <a:r>
              <a:rPr lang="en-US" sz="4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v1.0 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(09/16/12)</a:t>
            </a:r>
          </a:p>
          <a:p>
            <a:pPr lvl="1"/>
            <a:r>
              <a:rPr lang="en-US" sz="4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The Chinese BGI-CGP D-genome </a:t>
            </a:r>
          </a:p>
          <a:p>
            <a:pPr lvl="1"/>
            <a:endParaRPr lang="en-US" sz="4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JY-1">
      <a:majorFont>
        <a:latin typeface="Calibri"/>
        <a:ea typeface=""/>
        <a:cs typeface=""/>
      </a:majorFont>
      <a:minorFont>
        <a:latin typeface="Catri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3943</TotalTime>
  <Words>548</Words>
  <Application>Microsoft Office PowerPoint</Application>
  <PresentationFormat>On-screen Show (4:3)</PresentationFormat>
  <Paragraphs>134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Foundry</vt:lpstr>
      <vt:lpstr>PowerPoint Presentation</vt:lpstr>
      <vt:lpstr>Topics</vt:lpstr>
      <vt:lpstr>What is CottonGen?</vt:lpstr>
      <vt:lpstr>CottonGen Structure</vt:lpstr>
      <vt:lpstr>PowerPoint Presentation</vt:lpstr>
      <vt:lpstr>CottonGen’s First Year</vt:lpstr>
      <vt:lpstr>CottonGen Homepage</vt:lpstr>
      <vt:lpstr>CottonGen Homepage</vt:lpstr>
      <vt:lpstr>Data</vt:lpstr>
      <vt:lpstr>Tools with implemented data</vt:lpstr>
      <vt:lpstr>Genome Details Page</vt:lpstr>
      <vt:lpstr>Germplasm</vt:lpstr>
      <vt:lpstr>PowerPoint Presentation</vt:lpstr>
      <vt:lpstr>Image Data</vt:lpstr>
      <vt:lpstr>Species</vt:lpstr>
      <vt:lpstr>Gene/Sequence Search</vt:lpstr>
      <vt:lpstr>Gene/Sequence Page</vt:lpstr>
      <vt:lpstr>Gene/Sequence Search cont.</vt:lpstr>
      <vt:lpstr>Marker Search</vt:lpstr>
      <vt:lpstr>Marker Search</vt:lpstr>
      <vt:lpstr>Germplasm Search</vt:lpstr>
      <vt:lpstr>Trait Search</vt:lpstr>
      <vt:lpstr>Future Work</vt:lpstr>
      <vt:lpstr>PowerPoint Presentation</vt:lpstr>
      <vt:lpstr>Acknowledgements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jing</dc:creator>
  <cp:lastModifiedBy>Jing</cp:lastModifiedBy>
  <cp:revision>337</cp:revision>
  <dcterms:created xsi:type="dcterms:W3CDTF">2011-12-22T16:19:02Z</dcterms:created>
  <dcterms:modified xsi:type="dcterms:W3CDTF">2013-01-14T18:01:36Z</dcterms:modified>
</cp:coreProperties>
</file>