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31089600" cy="42062400"/>
  <p:notesSz cx="6665913" cy="98663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161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322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483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645" algn="ctr" rtl="0" eaLnBrk="0" fontAlgn="base" hangingPunct="0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5806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2967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128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289" algn="l" defTabSz="914322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68">
          <p15:clr>
            <a:srgbClr val="A4A3A4"/>
          </p15:clr>
        </p15:guide>
        <p15:guide id="2" pos="10368">
          <p15:clr>
            <a:srgbClr val="A4A3A4"/>
          </p15:clr>
        </p15:guide>
        <p15:guide id="3" orient="horz" pos="14632">
          <p15:clr>
            <a:srgbClr val="A4A3A4"/>
          </p15:clr>
        </p15:guide>
        <p15:guide id="4" pos="97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FC9"/>
    <a:srgbClr val="C7FFAB"/>
    <a:srgbClr val="BAFF97"/>
    <a:srgbClr val="004C4A"/>
    <a:srgbClr val="99FF66"/>
    <a:srgbClr val="004E4C"/>
    <a:srgbClr val="339966"/>
    <a:srgbClr val="990033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46" autoAdjust="0"/>
    <p:restoredTop sz="96448" autoAdjust="0"/>
  </p:normalViewPr>
  <p:slideViewPr>
    <p:cSldViewPr>
      <p:cViewPr>
        <p:scale>
          <a:sx n="42" d="100"/>
          <a:sy n="42" d="100"/>
        </p:scale>
        <p:origin x="45" y="-1215"/>
      </p:cViewPr>
      <p:guideLst>
        <p:guide orient="horz" pos="15268"/>
        <p:guide pos="10368"/>
        <p:guide orient="horz" pos="14632"/>
        <p:guide pos="9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44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95713" y="0"/>
            <a:ext cx="28844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0375"/>
            <a:ext cx="28844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95713" y="9350375"/>
            <a:ext cx="2884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5F009A59-CCE1-474E-B215-BE1BEC5F8F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38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448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5713" y="0"/>
            <a:ext cx="288448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74850" y="754063"/>
            <a:ext cx="27305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75188"/>
            <a:ext cx="485616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375"/>
            <a:ext cx="28844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l" defTabSz="906463">
              <a:defRPr sz="1200" b="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5713" y="9350375"/>
            <a:ext cx="288448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3" tIns="45357" rIns="90713" bIns="45357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 b="0">
                <a:latin typeface="Times New Roman" pitchFamily="18" charset="0"/>
              </a:defRPr>
            </a:lvl1pPr>
          </a:lstStyle>
          <a:p>
            <a:fld id="{47D1E954-999B-477B-9009-9BC031B64BA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6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2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8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06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7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8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9" algn="l" defTabSz="9143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9909" y="12727805"/>
            <a:ext cx="26317311" cy="2339102"/>
          </a:xfrm>
        </p:spPr>
        <p:txBody>
          <a:bodyPr/>
          <a:lstStyle>
            <a:lvl1pPr>
              <a:defRPr sz="7600"/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0420" y="21220720"/>
            <a:ext cx="21762420" cy="1074163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1100"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  <p:pic>
        <p:nvPicPr>
          <p:cNvPr id="7180" name="Picture 12" descr="iccolrl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65" y="4802263"/>
            <a:ext cx="29357903" cy="175608"/>
          </a:xfrm>
          <a:prstGeom prst="rect">
            <a:avLst/>
          </a:prstGeom>
          <a:noFill/>
        </p:spPr>
      </p:pic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22666" y="40379350"/>
            <a:ext cx="32709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defTabSz="3589033"/>
            <a:fld id="{1287BAAF-FB82-482B-AB62-7D6C236147C6}" type="datetime1">
              <a:rPr lang="de-DE" sz="2100" b="0"/>
              <a:pPr algn="l" defTabSz="3589033"/>
              <a:t>19.12.2017</a:t>
            </a:fld>
            <a:r>
              <a:rPr lang="de-DE" sz="2100" b="0" dirty="0"/>
              <a:t> /   DATEINAME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722666" y="39732555"/>
            <a:ext cx="29173488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pic>
        <p:nvPicPr>
          <p:cNvPr id="7187" name="Picture 19" descr="Logo BPS Gm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84" y="502486"/>
            <a:ext cx="6677907" cy="297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9299752" y="1505707"/>
            <a:ext cx="10750144" cy="111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2" tIns="32641" rIns="65282" bIns="32641">
            <a:spAutoFit/>
          </a:bodyPr>
          <a:lstStyle/>
          <a:p>
            <a:pPr defTabSz="652407">
              <a:spcBef>
                <a:spcPct val="50000"/>
              </a:spcBef>
            </a:pPr>
            <a:r>
              <a:rPr lang="de-DE" sz="6800" b="0" dirty="0"/>
              <a:t>BASF Plant Science GmbH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784" y="9814912"/>
            <a:ext cx="27980040" cy="27758193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983878" y="3061839"/>
            <a:ext cx="861774" cy="345112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653" y="3061839"/>
            <a:ext cx="21855378" cy="34511267"/>
          </a:xfrm>
          <a:prstGeom prst="rect">
            <a:avLst/>
          </a:prstGeom>
        </p:spPr>
        <p:txBody>
          <a:bodyPr vert="eaVert" lIns="91432" tIns="45716" rIns="91432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656" y="3098657"/>
            <a:ext cx="29330915" cy="8617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4784" y="9814912"/>
            <a:ext cx="27980040" cy="27758193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784" y="9814912"/>
            <a:ext cx="27980040" cy="27758193"/>
          </a:xfrm>
          <a:prstGeom prst="rect">
            <a:avLst/>
          </a:prstGeom>
        </p:spPr>
        <p:txBody>
          <a:bodyPr lIns="91432" tIns="45716" rIns="91432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6" y="27029685"/>
            <a:ext cx="2642676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6" y="17828532"/>
            <a:ext cx="26426760" cy="9201150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000"/>
            </a:lvl1pPr>
            <a:lvl2pPr marL="457161" indent="0">
              <a:buNone/>
              <a:defRPr sz="1800"/>
            </a:lvl2pPr>
            <a:lvl3pPr marL="914322" indent="0">
              <a:buNone/>
              <a:defRPr sz="1600"/>
            </a:lvl3pPr>
            <a:lvl4pPr marL="1371483" indent="0">
              <a:buNone/>
              <a:defRPr sz="1400"/>
            </a:lvl4pPr>
            <a:lvl5pPr marL="1828645" indent="0">
              <a:buNone/>
              <a:defRPr sz="1400"/>
            </a:lvl5pPr>
            <a:lvl6pPr marL="2285806" indent="0">
              <a:buNone/>
              <a:defRPr sz="1400"/>
            </a:lvl6pPr>
            <a:lvl7pPr marL="2742967" indent="0">
              <a:buNone/>
              <a:defRPr sz="1400"/>
            </a:lvl7pPr>
            <a:lvl8pPr marL="3200128" indent="0">
              <a:buNone/>
              <a:defRPr sz="1400"/>
            </a:lvl8pPr>
            <a:lvl9pPr marL="365728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780" y="9814912"/>
            <a:ext cx="13918053" cy="2775819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16768" y="9814912"/>
            <a:ext cx="13918054" cy="27758193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784" y="4759105"/>
            <a:ext cx="27980040" cy="86177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781" y="9415012"/>
            <a:ext cx="13736638" cy="392422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5" indent="0">
              <a:buNone/>
              <a:defRPr sz="1600" b="1"/>
            </a:lvl5pPr>
            <a:lvl6pPr marL="2285806" indent="0">
              <a:buNone/>
              <a:defRPr sz="1600" b="1"/>
            </a:lvl6pPr>
            <a:lvl7pPr marL="2742967" indent="0">
              <a:buNone/>
              <a:defRPr sz="1600" b="1"/>
            </a:lvl7pPr>
            <a:lvl8pPr marL="3200128" indent="0">
              <a:buNone/>
              <a:defRPr sz="1600" b="1"/>
            </a:lvl8pPr>
            <a:lvl9pPr marL="36572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781" y="13339236"/>
            <a:ext cx="13736638" cy="2423386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685" y="9415012"/>
            <a:ext cx="13741136" cy="3924224"/>
          </a:xfrm>
          <a:prstGeom prst="rect">
            <a:avLst/>
          </a:prstGeom>
        </p:spPr>
        <p:txBody>
          <a:bodyPr lIns="91432" tIns="45716" rIns="91432" bIns="45716" anchor="b"/>
          <a:lstStyle>
            <a:lvl1pPr marL="0" indent="0">
              <a:buNone/>
              <a:defRPr sz="2400" b="1"/>
            </a:lvl1pPr>
            <a:lvl2pPr marL="457161" indent="0">
              <a:buNone/>
              <a:defRPr sz="2000" b="1"/>
            </a:lvl2pPr>
            <a:lvl3pPr marL="914322" indent="0">
              <a:buNone/>
              <a:defRPr sz="1800" b="1"/>
            </a:lvl3pPr>
            <a:lvl4pPr marL="1371483" indent="0">
              <a:buNone/>
              <a:defRPr sz="1600" b="1"/>
            </a:lvl4pPr>
            <a:lvl5pPr marL="1828645" indent="0">
              <a:buNone/>
              <a:defRPr sz="1600" b="1"/>
            </a:lvl5pPr>
            <a:lvl6pPr marL="2285806" indent="0">
              <a:buNone/>
              <a:defRPr sz="1600" b="1"/>
            </a:lvl6pPr>
            <a:lvl7pPr marL="2742967" indent="0">
              <a:buNone/>
              <a:defRPr sz="1600" b="1"/>
            </a:lvl7pPr>
            <a:lvl8pPr marL="3200128" indent="0">
              <a:buNone/>
              <a:defRPr sz="1600" b="1"/>
            </a:lvl8pPr>
            <a:lvl9pPr marL="365728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685" y="13339236"/>
            <a:ext cx="13741136" cy="24233868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782" y="8493478"/>
            <a:ext cx="1022826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4871" y="1674359"/>
            <a:ext cx="17379950" cy="35898742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782" y="8801251"/>
            <a:ext cx="10228263" cy="28771850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5" indent="0">
              <a:buNone/>
              <a:defRPr sz="900"/>
            </a:lvl5pPr>
            <a:lvl6pPr marL="2285806" indent="0">
              <a:buNone/>
              <a:defRPr sz="900"/>
            </a:lvl6pPr>
            <a:lvl7pPr marL="2742967" indent="0">
              <a:buNone/>
              <a:defRPr sz="900"/>
            </a:lvl7pPr>
            <a:lvl8pPr marL="3200128" indent="0">
              <a:buNone/>
              <a:defRPr sz="900"/>
            </a:lvl8pPr>
            <a:lvl9pPr marL="36572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179" y="32612592"/>
            <a:ext cx="1865436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179" y="3759053"/>
            <a:ext cx="18654360" cy="2523709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3200"/>
            </a:lvl1pPr>
            <a:lvl2pPr marL="457161" indent="0">
              <a:buNone/>
              <a:defRPr sz="2800"/>
            </a:lvl2pPr>
            <a:lvl3pPr marL="914322" indent="0">
              <a:buNone/>
              <a:defRPr sz="2400"/>
            </a:lvl3pPr>
            <a:lvl4pPr marL="1371483" indent="0">
              <a:buNone/>
              <a:defRPr sz="2000"/>
            </a:lvl4pPr>
            <a:lvl5pPr marL="1828645" indent="0">
              <a:buNone/>
              <a:defRPr sz="2000"/>
            </a:lvl5pPr>
            <a:lvl6pPr marL="2285806" indent="0">
              <a:buNone/>
              <a:defRPr sz="2000"/>
            </a:lvl6pPr>
            <a:lvl7pPr marL="2742967" indent="0">
              <a:buNone/>
              <a:defRPr sz="2000"/>
            </a:lvl7pPr>
            <a:lvl8pPr marL="3200128" indent="0">
              <a:buNone/>
              <a:defRPr sz="2000"/>
            </a:lvl8pPr>
            <a:lvl9pPr marL="365728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179" y="32920370"/>
            <a:ext cx="18654360" cy="4936143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>
              <a:buNone/>
              <a:defRPr sz="1400"/>
            </a:lvl1pPr>
            <a:lvl2pPr marL="457161" indent="0">
              <a:buNone/>
              <a:defRPr sz="1200"/>
            </a:lvl2pPr>
            <a:lvl3pPr marL="914322" indent="0">
              <a:buNone/>
              <a:defRPr sz="1000"/>
            </a:lvl3pPr>
            <a:lvl4pPr marL="1371483" indent="0">
              <a:buNone/>
              <a:defRPr sz="900"/>
            </a:lvl4pPr>
            <a:lvl5pPr marL="1828645" indent="0">
              <a:buNone/>
              <a:defRPr sz="900"/>
            </a:lvl5pPr>
            <a:lvl6pPr marL="2285806" indent="0">
              <a:buNone/>
              <a:defRPr sz="900"/>
            </a:lvl6pPr>
            <a:lvl7pPr marL="2742967" indent="0">
              <a:buNone/>
              <a:defRPr sz="900"/>
            </a:lvl7pPr>
            <a:lvl8pPr marL="3200128" indent="0">
              <a:buNone/>
              <a:defRPr sz="900"/>
            </a:lvl8pPr>
            <a:lvl9pPr marL="365728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9656" y="3098657"/>
            <a:ext cx="2933091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Klicken Sie, um das Format des Titel-Masters zu bearbeiten.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22666" y="2397656"/>
            <a:ext cx="14823635" cy="16959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defTabSz="3589033"/>
            <a:endParaRPr lang="de-DE" sz="5100" b="0" dirty="0"/>
          </a:p>
          <a:p>
            <a:pPr algn="l" defTabSz="3589033"/>
            <a:endParaRPr lang="de-DE" sz="5800" b="0" dirty="0"/>
          </a:p>
        </p:txBody>
      </p:sp>
      <p:pic>
        <p:nvPicPr>
          <p:cNvPr id="1044" name="Picture 20" descr="iccolrln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2665" y="4645782"/>
            <a:ext cx="29357903" cy="175608"/>
          </a:xfrm>
          <a:prstGeom prst="rect">
            <a:avLst/>
          </a:prstGeom>
          <a:noFill/>
        </p:spPr>
      </p:pic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863602" y="7846713"/>
            <a:ext cx="29248453" cy="33022948"/>
          </a:xfrm>
          <a:prstGeom prst="foldedCorner">
            <a:avLst>
              <a:gd name="adj" fmla="val 9509"/>
            </a:avLst>
          </a:prstGeom>
          <a:noFill/>
          <a:ln w="3175">
            <a:solidFill>
              <a:srgbClr val="99CC00"/>
            </a:solidFill>
            <a:round/>
            <a:headEnd/>
            <a:tailEnd/>
          </a:ln>
          <a:effectLst/>
        </p:spPr>
        <p:txBody>
          <a:bodyPr lIns="65282" tIns="32641" rIns="65282" bIns="32641"/>
          <a:lstStyle/>
          <a:p>
            <a:pPr defTabSz="652407"/>
            <a:endParaRPr lang="en-CA" sz="4700" b="0" dirty="0"/>
          </a:p>
        </p:txBody>
      </p:sp>
      <p:pic>
        <p:nvPicPr>
          <p:cNvPr id="1082" name="Picture 58" descr="Logo BP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0291" y="375560"/>
            <a:ext cx="4488921" cy="2300288"/>
          </a:xfrm>
          <a:prstGeom prst="rect">
            <a:avLst/>
          </a:prstGeom>
          <a:noFill/>
        </p:spPr>
      </p:pic>
      <p:graphicFrame>
        <p:nvGraphicFramePr>
          <p:cNvPr id="1083" name="Object 59"/>
          <p:cNvGraphicFramePr>
            <a:graphicFrameLocks noChangeAspect="1"/>
          </p:cNvGraphicFramePr>
          <p:nvPr/>
        </p:nvGraphicFramePr>
        <p:xfrm>
          <a:off x="28153963" y="40168968"/>
          <a:ext cx="2647774" cy="888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Dokument" r:id="rId17" imgW="826770" imgH="257556" progId="Word.Document.8">
                  <p:embed/>
                </p:oleObj>
              </mc:Choice>
              <mc:Fallback>
                <p:oleObj name="Dokument" r:id="rId17" imgW="826770" imgH="257556" progId="Word.Document.8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3963" y="40168968"/>
                        <a:ext cx="2647774" cy="888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2pPr>
      <a:lvl3pPr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3pPr>
      <a:lvl4pPr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4pPr>
      <a:lvl5pPr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5pPr>
      <a:lvl6pPr marL="457161"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6pPr>
      <a:lvl7pPr marL="914322"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7pPr>
      <a:lvl8pPr marL="1371483"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8pPr>
      <a:lvl9pPr marL="1828645" algn="ctr" defTabSz="3589033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1"/>
          </a:solidFill>
          <a:latin typeface="Arial" charset="0"/>
        </a:defRPr>
      </a:lvl9pPr>
    </p:titleStyle>
    <p:bodyStyle>
      <a:lvl1pPr algn="just" defTabSz="3589033" rtl="0" eaLnBrk="0" fontAlgn="base" hangingPunct="0">
        <a:spcBef>
          <a:spcPct val="15000"/>
        </a:spcBef>
        <a:spcAft>
          <a:spcPct val="0"/>
        </a:spcAft>
        <a:buFont typeface="Wingdings" pitchFamily="2" charset="2"/>
        <a:defRPr sz="7900">
          <a:solidFill>
            <a:schemeClr val="tx1"/>
          </a:solidFill>
          <a:latin typeface="+mn-lt"/>
          <a:ea typeface="+mn-ea"/>
          <a:cs typeface="+mn-cs"/>
        </a:defRPr>
      </a:lvl1pPr>
      <a:lvl2pPr marL="3690624" indent="-1507997" algn="just" defTabSz="3589033" rtl="0" eaLnBrk="0" fontAlgn="base" hangingPunct="0">
        <a:spcBef>
          <a:spcPct val="15000"/>
        </a:spcBef>
        <a:spcAft>
          <a:spcPct val="0"/>
        </a:spcAft>
        <a:buSzPct val="80000"/>
        <a:buFont typeface="Monotype Sorts" pitchFamily="2" charset="2"/>
        <a:defRPr sz="7200">
          <a:solidFill>
            <a:schemeClr val="tx1"/>
          </a:solidFill>
          <a:latin typeface="+mn-lt"/>
        </a:defRPr>
      </a:lvl2pPr>
      <a:lvl3pPr marL="5903412" indent="-1509585" algn="just" defTabSz="3589033" rtl="0" eaLnBrk="0" fontAlgn="base" hangingPunct="0">
        <a:spcBef>
          <a:spcPct val="15000"/>
        </a:spcBef>
        <a:spcAft>
          <a:spcPct val="0"/>
        </a:spcAft>
        <a:buSzPct val="85000"/>
        <a:defRPr sz="7200">
          <a:solidFill>
            <a:schemeClr val="tx1"/>
          </a:solidFill>
          <a:latin typeface="+mn-lt"/>
        </a:defRPr>
      </a:lvl3pPr>
      <a:lvl4pPr marL="8101911" indent="-1496886" algn="just" defTabSz="3589033" rtl="0" eaLnBrk="0" fontAlgn="base" hangingPunct="0">
        <a:spcBef>
          <a:spcPct val="15000"/>
        </a:spcBef>
        <a:spcAft>
          <a:spcPct val="0"/>
        </a:spcAft>
        <a:buFont typeface="Wingdings" pitchFamily="2" charset="2"/>
        <a:defRPr sz="7200">
          <a:solidFill>
            <a:schemeClr val="tx1"/>
          </a:solidFill>
          <a:latin typeface="+mn-lt"/>
        </a:defRPr>
      </a:lvl4pPr>
      <a:lvl5pPr marL="10257553" indent="-1452439" algn="just" defTabSz="3589033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5pPr>
      <a:lvl6pPr marL="10714714" indent="-1452439" algn="just" defTabSz="3589033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6pPr>
      <a:lvl7pPr marL="11171875" indent="-1452439" algn="just" defTabSz="3589033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7pPr>
      <a:lvl8pPr marL="11629036" indent="-1452439" algn="just" defTabSz="3589033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8pPr>
      <a:lvl9pPr marL="12086197" indent="-1452439" algn="just" defTabSz="3589033" rtl="0" eaLnBrk="0" fontAlgn="base" hangingPunct="0">
        <a:spcBef>
          <a:spcPct val="15000"/>
        </a:spcBef>
        <a:spcAft>
          <a:spcPct val="0"/>
        </a:spcAft>
        <a:buSzPct val="85000"/>
        <a:buFont typeface="Monotype Sorts" pitchFamily="2" charset="2"/>
        <a:defRPr sz="7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2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3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5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6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7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8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9" algn="l" defTabSz="9143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jpg"/><Relationship Id="rId21" Type="http://schemas.openxmlformats.org/officeDocument/2006/relationships/image" Target="../media/image24.png"/><Relationship Id="rId7" Type="http://schemas.openxmlformats.org/officeDocument/2006/relationships/image" Target="../media/image10.jp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g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11" Type="http://schemas.openxmlformats.org/officeDocument/2006/relationships/image" Target="../media/image14.wmf"/><Relationship Id="rId5" Type="http://schemas.openxmlformats.org/officeDocument/2006/relationships/image" Target="../media/image8.jp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>
          <a:xfrm>
            <a:off x="1156135" y="27199732"/>
            <a:ext cx="11441948" cy="7879071"/>
          </a:xfrm>
          <a:prstGeom prst="rect">
            <a:avLst/>
          </a:prstGeom>
          <a:ln>
            <a:solidFill>
              <a:srgbClr val="004C4A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34" y="33932844"/>
            <a:ext cx="10240254" cy="428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44"/>
          <a:stretch/>
        </p:blipFill>
        <p:spPr>
          <a:xfrm>
            <a:off x="13546168" y="21155838"/>
            <a:ext cx="6971669" cy="7871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44" y="33664525"/>
            <a:ext cx="17008387" cy="4541080"/>
          </a:xfrm>
          <a:prstGeom prst="rect">
            <a:avLst/>
          </a:prstGeom>
          <a:ln>
            <a:solidFill>
              <a:srgbClr val="006600"/>
            </a:solidFill>
          </a:ln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610" y="28517449"/>
            <a:ext cx="9550185" cy="59326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558" y="12734883"/>
            <a:ext cx="16309960" cy="7929923"/>
          </a:xfrm>
          <a:prstGeom prst="rect">
            <a:avLst/>
          </a:prstGeom>
        </p:spPr>
      </p:pic>
      <p:sp>
        <p:nvSpPr>
          <p:cNvPr id="168965" name="AutoShape 1029"/>
          <p:cNvSpPr>
            <a:spLocks noChangeArrowheads="1"/>
          </p:cNvSpPr>
          <p:nvPr/>
        </p:nvSpPr>
        <p:spPr bwMode="auto">
          <a:xfrm>
            <a:off x="1382360" y="5090887"/>
            <a:ext cx="28038514" cy="1437898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lIns="358909" tIns="179455" rIns="358909" bIns="179455"/>
          <a:lstStyle/>
          <a:p>
            <a:pPr defTabSz="3590620">
              <a:lnSpc>
                <a:spcPct val="120000"/>
              </a:lnSpc>
            </a:pPr>
            <a:endParaRPr lang="en-GB" sz="3900" dirty="0"/>
          </a:p>
        </p:txBody>
      </p:sp>
      <p:sp>
        <p:nvSpPr>
          <p:cNvPr id="168970" name="Text Box 1034"/>
          <p:cNvSpPr txBox="1">
            <a:spLocks noChangeArrowheads="1"/>
          </p:cNvSpPr>
          <p:nvPr/>
        </p:nvSpPr>
        <p:spPr bwMode="auto">
          <a:xfrm>
            <a:off x="23203256" y="1505710"/>
            <a:ext cx="6661415" cy="120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2" tIns="32641" rIns="65282" bIns="32641"/>
          <a:lstStyle/>
          <a:p>
            <a:pPr defTabSz="652407">
              <a:spcBef>
                <a:spcPct val="50000"/>
              </a:spcBef>
            </a:pPr>
            <a:endParaRPr lang="en-GB" sz="5100" dirty="0"/>
          </a:p>
        </p:txBody>
      </p:sp>
      <p:sp>
        <p:nvSpPr>
          <p:cNvPr id="169049" name="Rectangle 1113"/>
          <p:cNvSpPr>
            <a:spLocks noChangeArrowheads="1"/>
          </p:cNvSpPr>
          <p:nvPr/>
        </p:nvSpPr>
        <p:spPr bwMode="auto">
          <a:xfrm>
            <a:off x="22741470" y="8161415"/>
            <a:ext cx="3685293" cy="6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sp>
        <p:nvSpPr>
          <p:cNvPr id="169050" name="Rectangle 1114"/>
          <p:cNvSpPr>
            <a:spLocks noChangeArrowheads="1"/>
          </p:cNvSpPr>
          <p:nvPr/>
        </p:nvSpPr>
        <p:spPr bwMode="auto">
          <a:xfrm>
            <a:off x="22108762" y="7971899"/>
            <a:ext cx="2302933" cy="69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5282" tIns="32641" rIns="65282" bIns="32641" anchor="ctr"/>
          <a:lstStyle/>
          <a:p>
            <a:pPr defTabSz="652407"/>
            <a:endParaRPr lang="en-US" sz="2900" b="0" dirty="0"/>
          </a:p>
        </p:txBody>
      </p:sp>
      <p:sp>
        <p:nvSpPr>
          <p:cNvPr id="169106" name="Rectangle 1170"/>
          <p:cNvSpPr>
            <a:spLocks noChangeArrowheads="1"/>
          </p:cNvSpPr>
          <p:nvPr/>
        </p:nvSpPr>
        <p:spPr bwMode="auto">
          <a:xfrm>
            <a:off x="28138967" y="40142887"/>
            <a:ext cx="2811198" cy="18934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1432" tIns="45716" rIns="91432" bIns="45716" anchor="ctr"/>
          <a:lstStyle/>
          <a:p>
            <a:endParaRPr lang="en-US"/>
          </a:p>
        </p:txBody>
      </p:sp>
      <p:pic>
        <p:nvPicPr>
          <p:cNvPr id="169110" name="Picture 1174" descr="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" y="620708"/>
            <a:ext cx="5029198" cy="1959296"/>
          </a:xfrm>
          <a:prstGeom prst="rect">
            <a:avLst/>
          </a:prstGeom>
          <a:noFill/>
        </p:spPr>
      </p:pic>
      <p:sp>
        <p:nvSpPr>
          <p:cNvPr id="169112" name="AutoShape 1176"/>
          <p:cNvSpPr>
            <a:spLocks noChangeArrowheads="1"/>
          </p:cNvSpPr>
          <p:nvPr/>
        </p:nvSpPr>
        <p:spPr bwMode="auto">
          <a:xfrm>
            <a:off x="1496307" y="5216075"/>
            <a:ext cx="28038514" cy="1437898"/>
          </a:xfrm>
          <a:prstGeom prst="roundRect">
            <a:avLst>
              <a:gd name="adj" fmla="val 16667"/>
            </a:avLst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lIns="358909" tIns="179455" rIns="358909" bIns="179455"/>
          <a:lstStyle/>
          <a:p>
            <a:pPr defTabSz="3590620">
              <a:lnSpc>
                <a:spcPct val="120000"/>
              </a:lnSpc>
            </a:pPr>
            <a:endParaRPr lang="en-GB" sz="3900" dirty="0"/>
          </a:p>
        </p:txBody>
      </p:sp>
      <p:sp>
        <p:nvSpPr>
          <p:cNvPr id="169114" name="Text Box 1178"/>
          <p:cNvSpPr txBox="1">
            <a:spLocks noChangeArrowheads="1"/>
          </p:cNvSpPr>
          <p:nvPr/>
        </p:nvSpPr>
        <p:spPr bwMode="auto">
          <a:xfrm>
            <a:off x="762003" y="5428913"/>
            <a:ext cx="29184600" cy="17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marL="326997" indent="-326997" defTabSz="652407">
              <a:spcBef>
                <a:spcPct val="50000"/>
              </a:spcBef>
            </a:pPr>
            <a:r>
              <a:rPr lang="en-US" sz="3400" dirty="0"/>
              <a:t>Jing Yu</a:t>
            </a:r>
            <a:r>
              <a:rPr lang="en-US" sz="3400" baseline="30000" dirty="0"/>
              <a:t>1</a:t>
            </a:r>
            <a:r>
              <a:rPr lang="en-US" sz="3400" dirty="0"/>
              <a:t>, Sook Jung</a:t>
            </a:r>
            <a:r>
              <a:rPr lang="en-US" sz="3400" baseline="30000" dirty="0"/>
              <a:t>1</a:t>
            </a:r>
            <a:r>
              <a:rPr lang="en-US" sz="3400" dirty="0"/>
              <a:t>, Chun-Huai Cheng</a:t>
            </a:r>
            <a:r>
              <a:rPr lang="en-US" sz="3400" baseline="30000" dirty="0"/>
              <a:t>1</a:t>
            </a:r>
            <a:r>
              <a:rPr lang="en-US" sz="3400" dirty="0"/>
              <a:t>, Taein Lee</a:t>
            </a:r>
            <a:r>
              <a:rPr lang="en-US" sz="3400" baseline="30000" dirty="0"/>
              <a:t>1</a:t>
            </a:r>
            <a:r>
              <a:rPr lang="en-US" sz="3400" dirty="0"/>
              <a:t>, Katheryn Buble</a:t>
            </a:r>
            <a:r>
              <a:rPr lang="en-US" sz="3400" baseline="30000" dirty="0"/>
              <a:t>1</a:t>
            </a:r>
            <a:r>
              <a:rPr lang="en-US" sz="3400" dirty="0"/>
              <a:t>, Ping Zheng</a:t>
            </a:r>
            <a:r>
              <a:rPr lang="en-US" sz="3400" baseline="30000" dirty="0"/>
              <a:t>1</a:t>
            </a:r>
            <a:r>
              <a:rPr lang="en-US" sz="3400" dirty="0"/>
              <a:t>, Jodi L. Humann</a:t>
            </a:r>
            <a:r>
              <a:rPr lang="en-US" sz="3400" baseline="30000" dirty="0"/>
              <a:t>1</a:t>
            </a:r>
            <a:r>
              <a:rPr lang="en-US" sz="3400" dirty="0"/>
              <a:t>, Deah McGaughey</a:t>
            </a:r>
            <a:r>
              <a:rPr lang="en-US" sz="3400" baseline="30000" dirty="0"/>
              <a:t>1</a:t>
            </a:r>
            <a:r>
              <a:rPr lang="en-US" sz="3400" dirty="0"/>
              <a:t>, Heidi Hough</a:t>
            </a:r>
            <a:r>
              <a:rPr lang="en-US" sz="3400" baseline="30000" dirty="0"/>
              <a:t>1</a:t>
            </a:r>
            <a:r>
              <a:rPr lang="en-US" sz="3400" dirty="0"/>
              <a:t>, Stephen P. Ficklin</a:t>
            </a:r>
            <a:r>
              <a:rPr lang="en-US" sz="3400" baseline="30000" dirty="0"/>
              <a:t>1</a:t>
            </a:r>
            <a:r>
              <a:rPr lang="en-US" sz="3400" dirty="0"/>
              <a:t>, B. Todd Campbell</a:t>
            </a:r>
            <a:r>
              <a:rPr lang="en-US" sz="3400" baseline="30000" dirty="0"/>
              <a:t>2</a:t>
            </a:r>
            <a:r>
              <a:rPr lang="en-US" sz="3400" dirty="0"/>
              <a:t>, Richard G. Percy</a:t>
            </a:r>
            <a:r>
              <a:rPr lang="en-US" sz="3400" baseline="30000" dirty="0"/>
              <a:t>3</a:t>
            </a:r>
            <a:r>
              <a:rPr lang="en-US" sz="3400" dirty="0"/>
              <a:t>, Don C. Jones</a:t>
            </a:r>
            <a:r>
              <a:rPr lang="en-US" sz="3400" baseline="30000" dirty="0"/>
              <a:t>4</a:t>
            </a:r>
            <a:r>
              <a:rPr lang="en-US" sz="3400" dirty="0"/>
              <a:t> and Dorrie Main</a:t>
            </a:r>
            <a:r>
              <a:rPr lang="en-US" sz="3400" baseline="30000" dirty="0"/>
              <a:t>1</a:t>
            </a:r>
            <a:r>
              <a:rPr lang="en-US" sz="3400" dirty="0"/>
              <a:t> </a:t>
            </a:r>
          </a:p>
          <a:p>
            <a:pPr marL="489816" indent="-489816" defTabSz="652407">
              <a:spcBef>
                <a:spcPct val="50000"/>
              </a:spcBef>
              <a:buAutoNum type="arabicPeriod"/>
            </a:pPr>
            <a:r>
              <a:rPr lang="en-US" sz="2900" b="0" dirty="0">
                <a:latin typeface="Arial Narrow" panose="020B0606020202030204" pitchFamily="34" charset="0"/>
              </a:rPr>
              <a:t>Washington State University, Pullman, WA, 2. USDA-ARS, Florence, SC, 3. USDA-ARS, Southern Plains Agricultural Research Center, College Station, TX, 4.Cotton Incorporated, Cary, NC     </a:t>
            </a:r>
          </a:p>
        </p:txBody>
      </p:sp>
      <p:sp>
        <p:nvSpPr>
          <p:cNvPr id="169116" name="Rectangle 1180"/>
          <p:cNvSpPr>
            <a:spLocks noChangeArrowheads="1"/>
          </p:cNvSpPr>
          <p:nvPr/>
        </p:nvSpPr>
        <p:spPr bwMode="auto">
          <a:xfrm>
            <a:off x="1178106" y="8610600"/>
            <a:ext cx="28768497" cy="222035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algn="just" defTabSz="652407"/>
            <a:r>
              <a:rPr lang="en-US" sz="2800" b="0" dirty="0">
                <a:cs typeface="Times New Roman" pitchFamily="18" charset="0"/>
              </a:rPr>
              <a:t>CottonGen (www.cottongen.org) is </a:t>
            </a:r>
            <a:r>
              <a:rPr lang="en-US" sz="2800" b="0" dirty="0" smtClean="0">
                <a:cs typeface="Times New Roman" pitchFamily="18" charset="0"/>
              </a:rPr>
              <a:t>an informatics resource </a:t>
            </a:r>
            <a:r>
              <a:rPr lang="en-US" sz="2800" b="0" dirty="0">
                <a:cs typeface="Times New Roman" pitchFamily="18" charset="0"/>
              </a:rPr>
              <a:t>for cotton researchers that facilitates research discovery and cultivar improvement by </a:t>
            </a:r>
            <a:r>
              <a:rPr lang="en-US" sz="2800" b="0" dirty="0" smtClean="0">
                <a:cs typeface="Times New Roman" pitchFamily="18" charset="0"/>
              </a:rPr>
              <a:t>providing a genomics, genetics and breeding database </a:t>
            </a:r>
            <a:r>
              <a:rPr lang="en-US" sz="2800" b="0" dirty="0">
                <a:cs typeface="Times New Roman" pitchFamily="18" charset="0"/>
              </a:rPr>
              <a:t>that </a:t>
            </a:r>
            <a:r>
              <a:rPr lang="en-US" sz="2800" b="0" dirty="0" smtClean="0">
                <a:cs typeface="Times New Roman" pitchFamily="18" charset="0"/>
              </a:rPr>
              <a:t>serves </a:t>
            </a:r>
            <a:r>
              <a:rPr lang="en-US" sz="2800" b="0" dirty="0">
                <a:cs typeface="Times New Roman" pitchFamily="18" charset="0"/>
              </a:rPr>
              <a:t>as the central data repository for the cotton community. In addition </a:t>
            </a:r>
            <a:r>
              <a:rPr lang="en-US" sz="2800" b="0" dirty="0" smtClean="0">
                <a:cs typeface="Times New Roman" pitchFamily="18" charset="0"/>
              </a:rPr>
              <a:t>to curated data, integrated </a:t>
            </a:r>
            <a:r>
              <a:rPr lang="en-US" sz="2800" b="0" dirty="0" smtClean="0">
                <a:cs typeface="Times New Roman" pitchFamily="18" charset="0"/>
              </a:rPr>
              <a:t>analysis and visualization </a:t>
            </a:r>
            <a:r>
              <a:rPr lang="en-US" sz="2800" b="0" dirty="0" smtClean="0">
                <a:cs typeface="Times New Roman" pitchFamily="18" charset="0"/>
              </a:rPr>
              <a:t>tools </a:t>
            </a:r>
            <a:r>
              <a:rPr lang="en-US" sz="2800" b="0" dirty="0">
                <a:cs typeface="Times New Roman" pitchFamily="18" charset="0"/>
              </a:rPr>
              <a:t>such as JBrowse and GBrowse, BLAST+, CottonCyc, MapViewer and CMap, CottonGen recently </a:t>
            </a:r>
            <a:r>
              <a:rPr lang="en-US" sz="2800" b="0" dirty="0" smtClean="0">
                <a:cs typeface="Times New Roman" pitchFamily="18" charset="0"/>
              </a:rPr>
              <a:t>released a </a:t>
            </a:r>
            <a:r>
              <a:rPr lang="en-US" sz="2800" b="0" dirty="0">
                <a:cs typeface="Times New Roman" pitchFamily="18" charset="0"/>
              </a:rPr>
              <a:t>Cotton Trait </a:t>
            </a:r>
            <a:r>
              <a:rPr lang="en-US" sz="2800" b="0" dirty="0" smtClean="0">
                <a:cs typeface="Times New Roman" pitchFamily="18" charset="0"/>
              </a:rPr>
              <a:t>Ontology, CottonGen </a:t>
            </a:r>
            <a:r>
              <a:rPr lang="en-US" sz="2800" b="0" dirty="0">
                <a:cs typeface="Times New Roman" pitchFamily="18" charset="0"/>
              </a:rPr>
              <a:t>Reference Transcriptomes (</a:t>
            </a:r>
            <a:r>
              <a:rPr lang="en-US" sz="2800" b="0" dirty="0" err="1">
                <a:cs typeface="Times New Roman" pitchFamily="18" charset="0"/>
              </a:rPr>
              <a:t>RefTrans</a:t>
            </a:r>
            <a:r>
              <a:rPr lang="en-US" sz="2800" b="0" dirty="0" smtClean="0">
                <a:cs typeface="Times New Roman" pitchFamily="18" charset="0"/>
              </a:rPr>
              <a:t>). The Breeders </a:t>
            </a:r>
            <a:r>
              <a:rPr lang="en-US" sz="2800" b="0" dirty="0">
                <a:cs typeface="Times New Roman" pitchFamily="18" charset="0"/>
              </a:rPr>
              <a:t>Information Management System (BIMS) </a:t>
            </a:r>
            <a:r>
              <a:rPr lang="en-US" sz="2800" b="0" dirty="0" smtClean="0">
                <a:cs typeface="Times New Roman" pitchFamily="18" charset="0"/>
              </a:rPr>
              <a:t>is in the final stages of  development for release in 2018. </a:t>
            </a:r>
            <a:r>
              <a:rPr lang="en-US" sz="2800" b="0" dirty="0">
                <a:cs typeface="Times New Roman" pitchFamily="18" charset="0"/>
              </a:rPr>
              <a:t>CottonGen will continue to support the cotton research community by providing useful research </a:t>
            </a:r>
            <a:r>
              <a:rPr lang="en-US" sz="2800" b="0" dirty="0" smtClean="0">
                <a:cs typeface="Times New Roman" pitchFamily="18" charset="0"/>
              </a:rPr>
              <a:t>data and tools. </a:t>
            </a:r>
            <a:r>
              <a:rPr lang="en-US" sz="2800" b="0" dirty="0">
                <a:cs typeface="Times New Roman" pitchFamily="18" charset="0"/>
              </a:rPr>
              <a:t>CottonGen is directly supported by Cotton Incorporated, USDA-ARS, the cotton </a:t>
            </a:r>
            <a:r>
              <a:rPr lang="en-US" sz="2800" b="0" dirty="0" smtClean="0">
                <a:cs typeface="Times New Roman" pitchFamily="18" charset="0"/>
              </a:rPr>
              <a:t>industry, NIFA USDA NRSP10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smtClean="0">
                <a:cs typeface="Times New Roman" pitchFamily="18" charset="0"/>
              </a:rPr>
              <a:t>and US Land Grant Universities.</a:t>
            </a:r>
            <a:endParaRPr lang="en-US" sz="2800" b="0" dirty="0">
              <a:cs typeface="Times New Roman" pitchFamily="18" charset="0"/>
            </a:endParaRPr>
          </a:p>
        </p:txBody>
      </p:sp>
      <p:graphicFrame>
        <p:nvGraphicFramePr>
          <p:cNvPr id="169204" name="Group 12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453994"/>
              </p:ext>
            </p:extLst>
          </p:nvPr>
        </p:nvGraphicFramePr>
        <p:xfrm>
          <a:off x="1205441" y="38499781"/>
          <a:ext cx="26507451" cy="2143848"/>
        </p:xfrm>
        <a:graphic>
          <a:graphicData uri="http://schemas.openxmlformats.org/drawingml/2006/table">
            <a:tbl>
              <a:tblPr/>
              <a:tblGrid>
                <a:gridCol w="26507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848">
                <a:tc>
                  <a:txBody>
                    <a:bodyPr/>
                    <a:lstStyle/>
                    <a:p>
                      <a:pPr marL="0" marR="0" lvl="0" indent="0" algn="just" defTabSz="3589338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23322" marR="123322" marT="71506" marB="71506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9153" name="Text Box 1217"/>
          <p:cNvSpPr txBox="1">
            <a:spLocks noChangeArrowheads="1"/>
          </p:cNvSpPr>
          <p:nvPr/>
        </p:nvSpPr>
        <p:spPr bwMode="auto">
          <a:xfrm>
            <a:off x="8866893" y="3202669"/>
            <a:ext cx="13759128" cy="11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82" tIns="32641" rIns="65282" bIns="32641">
            <a:spAutoFit/>
          </a:bodyPr>
          <a:lstStyle/>
          <a:p>
            <a:pPr algn="l" defTabSz="652407"/>
            <a:endParaRPr lang="en-US" sz="1700" i="1" dirty="0"/>
          </a:p>
          <a:p>
            <a:pPr algn="l" defTabSz="652407"/>
            <a:endParaRPr lang="en-US" i="1" dirty="0"/>
          </a:p>
        </p:txBody>
      </p:sp>
      <p:sp>
        <p:nvSpPr>
          <p:cNvPr id="169154" name="Rectangle 1218"/>
          <p:cNvSpPr>
            <a:spLocks noChangeArrowheads="1"/>
          </p:cNvSpPr>
          <p:nvPr/>
        </p:nvSpPr>
        <p:spPr bwMode="auto">
          <a:xfrm>
            <a:off x="749653" y="2825377"/>
            <a:ext cx="29272442" cy="14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3589033"/>
            <a:endParaRPr lang="en-US" sz="5600" dirty="0"/>
          </a:p>
        </p:txBody>
      </p:sp>
      <p:sp>
        <p:nvSpPr>
          <p:cNvPr id="169170" name="Line 1234"/>
          <p:cNvSpPr>
            <a:spLocks noChangeShapeType="1"/>
          </p:cNvSpPr>
          <p:nvPr/>
        </p:nvSpPr>
        <p:spPr bwMode="auto">
          <a:xfrm>
            <a:off x="24066853" y="3525542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2" tIns="45716" rIns="91432" bIns="45716"/>
          <a:lstStyle/>
          <a:p>
            <a:endParaRPr lang="en-US"/>
          </a:p>
        </p:txBody>
      </p:sp>
      <p:sp>
        <p:nvSpPr>
          <p:cNvPr id="169198" name="Text Box 1262"/>
          <p:cNvSpPr txBox="1">
            <a:spLocks noChangeArrowheads="1"/>
          </p:cNvSpPr>
          <p:nvPr/>
        </p:nvSpPr>
        <p:spPr bwMode="auto">
          <a:xfrm>
            <a:off x="9537192" y="3455550"/>
            <a:ext cx="10362517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3589033"/>
            <a:r>
              <a:rPr lang="en-US" sz="3900" dirty="0"/>
              <a:t>Plant and Animal Genome Conference </a:t>
            </a:r>
            <a:r>
              <a:rPr lang="en-US" sz="3900" dirty="0" smtClean="0"/>
              <a:t>XXVI</a:t>
            </a:r>
            <a:endParaRPr lang="en-US" sz="3900" dirty="0"/>
          </a:p>
        </p:txBody>
      </p:sp>
      <p:pic>
        <p:nvPicPr>
          <p:cNvPr id="45" name="Picture 24" descr="wsu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75574" y="1095376"/>
            <a:ext cx="5309195" cy="249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11243498" y="38619057"/>
            <a:ext cx="5541433" cy="59433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Acknowledged with Thanks</a:t>
            </a:r>
            <a:endParaRPr lang="en-US" sz="32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3401281" y="39475231"/>
            <a:ext cx="2226358" cy="887593"/>
            <a:chOff x="7848600" y="36347400"/>
            <a:chExt cx="2357320" cy="810411"/>
          </a:xfrm>
        </p:grpSpPr>
        <p:pic>
          <p:nvPicPr>
            <p:cNvPr id="29" name="Picture 1213" descr="o_800px-USDA_logo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48600" y="36347400"/>
              <a:ext cx="1248129" cy="810411"/>
            </a:xfrm>
            <a:prstGeom prst="rect">
              <a:avLst/>
            </a:prstGeom>
            <a:noFill/>
          </p:spPr>
        </p:pic>
        <p:pic>
          <p:nvPicPr>
            <p:cNvPr id="30" name="Picture 1216" descr="ARSlogo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20200" y="36499800"/>
              <a:ext cx="985720" cy="609600"/>
            </a:xfrm>
            <a:prstGeom prst="rect">
              <a:avLst/>
            </a:prstGeom>
            <a:noFill/>
          </p:spPr>
        </p:pic>
      </p:grpSp>
      <p:pic>
        <p:nvPicPr>
          <p:cNvPr id="31" name="Picture 30" descr="CiLogo_Brown_w_tex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486452" y="39099672"/>
            <a:ext cx="1799167" cy="129858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1160463" y="11852075"/>
            <a:ext cx="9931400" cy="4683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New Cotton Trait Ontology online available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Annotated </a:t>
            </a:r>
            <a:r>
              <a:rPr lang="en-US" sz="2500" b="0" dirty="0"/>
              <a:t>A2, D5, </a:t>
            </a:r>
            <a:r>
              <a:rPr lang="en-US" sz="2500" b="0" dirty="0" smtClean="0"/>
              <a:t>AD1, and AD2 </a:t>
            </a:r>
            <a:r>
              <a:rPr lang="en-US" sz="2500" b="0" dirty="0"/>
              <a:t>genome </a:t>
            </a:r>
            <a:r>
              <a:rPr lang="en-US" sz="2500" b="0" dirty="0" smtClean="0"/>
              <a:t>seq. </a:t>
            </a:r>
            <a:r>
              <a:rPr lang="en-US" sz="2500" b="0" dirty="0"/>
              <a:t>and </a:t>
            </a:r>
            <a:r>
              <a:rPr lang="en-US" sz="2500" b="0" dirty="0" smtClean="0"/>
              <a:t>synteny</a:t>
            </a:r>
            <a:endParaRPr lang="en-US" sz="2500" b="0" dirty="0"/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/>
              <a:t>CottonCyc built using the </a:t>
            </a:r>
            <a:r>
              <a:rPr lang="en-US" sz="2500" b="0" dirty="0" smtClean="0"/>
              <a:t>JGI-D5 and BGI-AD1 gene </a:t>
            </a:r>
            <a:r>
              <a:rPr lang="en-US" sz="2500" b="0" dirty="0"/>
              <a:t>models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63K and 80K SNP arrays and 548K </a:t>
            </a:r>
            <a:r>
              <a:rPr lang="en-US" sz="2500" b="0" dirty="0"/>
              <a:t>genetic </a:t>
            </a:r>
            <a:r>
              <a:rPr lang="en-US" sz="2500" b="0" dirty="0" smtClean="0"/>
              <a:t>markers</a:t>
            </a:r>
            <a:endParaRPr lang="en-US" sz="2500" b="0" dirty="0"/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92 </a:t>
            </a:r>
            <a:r>
              <a:rPr lang="en-US" sz="2500" b="0" dirty="0"/>
              <a:t>maps cover cotton genome groups AD, A, D, and G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1861 QTL loci of 200 QTL trait data from 30 QTL datasets</a:t>
            </a:r>
            <a:endParaRPr lang="en-US" sz="2500" b="0" dirty="0"/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/>
              <a:t>16K germplasm  and 16 collections include US, UZ and China.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492K </a:t>
            </a:r>
            <a:r>
              <a:rPr lang="en-US" sz="2500" b="0" dirty="0"/>
              <a:t>trait scores from  4 germplasm evaluation  projects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/>
              <a:t>12K digital images of 2K germplasm, from USDA-ARS NCGC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63402" y="12309932"/>
            <a:ext cx="184731" cy="83099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endParaRPr lang="en-US" sz="4800" dirty="0"/>
          </a:p>
        </p:txBody>
      </p:sp>
      <p:sp>
        <p:nvSpPr>
          <p:cNvPr id="34" name="Rectangle 33"/>
          <p:cNvSpPr/>
          <p:nvPr/>
        </p:nvSpPr>
        <p:spPr>
          <a:xfrm>
            <a:off x="6786331" y="15168340"/>
            <a:ext cx="184731" cy="830997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endParaRPr lang="en-US" sz="4800" dirty="0"/>
          </a:p>
        </p:txBody>
      </p:sp>
      <p:pic>
        <p:nvPicPr>
          <p:cNvPr id="47" name="Picture 46" descr="monsanto-thumb.png"/>
          <p:cNvPicPr>
            <a:picLocks noChangeAspect="1"/>
          </p:cNvPicPr>
          <p:nvPr/>
        </p:nvPicPr>
        <p:blipFill>
          <a:blip r:embed="rId13" cstate="print"/>
          <a:srcRect t="19277" b="18072"/>
          <a:stretch>
            <a:fillRect/>
          </a:stretch>
        </p:blipFill>
        <p:spPr>
          <a:xfrm>
            <a:off x="15461155" y="38955196"/>
            <a:ext cx="2888841" cy="1322274"/>
          </a:xfrm>
          <a:prstGeom prst="rect">
            <a:avLst/>
          </a:prstGeom>
          <a:ln>
            <a:noFill/>
          </a:ln>
        </p:spPr>
      </p:pic>
      <p:sp>
        <p:nvSpPr>
          <p:cNvPr id="87" name="Rectangle 86"/>
          <p:cNvSpPr/>
          <p:nvPr/>
        </p:nvSpPr>
        <p:spPr>
          <a:xfrm>
            <a:off x="19296907" y="11201400"/>
            <a:ext cx="2435267" cy="615545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Resources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196667" y="39475231"/>
            <a:ext cx="2446867" cy="12518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589033"/>
            <a:endParaRPr lang="en-US" dirty="0" smtClean="0"/>
          </a:p>
        </p:txBody>
      </p:sp>
      <p:sp>
        <p:nvSpPr>
          <p:cNvPr id="119" name="Rectangle 118"/>
          <p:cNvSpPr/>
          <p:nvPr/>
        </p:nvSpPr>
        <p:spPr bwMode="auto">
          <a:xfrm>
            <a:off x="14465300" y="36053488"/>
            <a:ext cx="2590800" cy="1669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589033"/>
            <a:endParaRPr lang="en-US" dirty="0" smtClean="0"/>
          </a:p>
        </p:txBody>
      </p:sp>
      <p:sp>
        <p:nvSpPr>
          <p:cNvPr id="133" name="Text Box 1181"/>
          <p:cNvSpPr txBox="1">
            <a:spLocks noChangeArrowheads="1"/>
          </p:cNvSpPr>
          <p:nvPr/>
        </p:nvSpPr>
        <p:spPr bwMode="auto">
          <a:xfrm>
            <a:off x="14040368" y="7878677"/>
            <a:ext cx="2346727" cy="71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5282" tIns="32641" rIns="65282" bIns="32641">
            <a:spAutoFit/>
          </a:bodyPr>
          <a:lstStyle/>
          <a:p>
            <a:pPr algn="l" defTabSz="652407"/>
            <a:r>
              <a:rPr lang="en-US" sz="4200" dirty="0"/>
              <a:t>Abstract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3" y="1022350"/>
            <a:ext cx="2953276" cy="28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05" descr="4_logo32_new_dow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259660" y="39353638"/>
            <a:ext cx="5195094" cy="937154"/>
          </a:xfrm>
          <a:prstGeom prst="rect">
            <a:avLst/>
          </a:prstGeom>
        </p:spPr>
      </p:pic>
      <p:pic>
        <p:nvPicPr>
          <p:cNvPr id="109" name="Picture 108" descr="3_logo32_baye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824802" y="39306793"/>
            <a:ext cx="4304785" cy="1025393"/>
          </a:xfrm>
          <a:prstGeom prst="rect">
            <a:avLst/>
          </a:prstGeom>
        </p:spPr>
      </p:pic>
      <p:pic>
        <p:nvPicPr>
          <p:cNvPr id="112" name="Picture 111" descr="6_logo32_new_saaesd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8433302" y="39433499"/>
            <a:ext cx="3262489" cy="827617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13457767" y="31692850"/>
            <a:ext cx="174468" cy="929100"/>
          </a:xfrm>
          <a:prstGeom prst="rect">
            <a:avLst/>
          </a:prstGeom>
          <a:noFill/>
        </p:spPr>
        <p:txBody>
          <a:bodyPr wrap="none" lIns="87078" tIns="43539" rIns="87078" bIns="43539" rtlCol="0">
            <a:spAutoFit/>
          </a:bodyPr>
          <a:lstStyle/>
          <a:p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3947518" y="11219029"/>
            <a:ext cx="3410862" cy="6238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Data Overview</a:t>
            </a:r>
          </a:p>
        </p:txBody>
      </p:sp>
      <p:sp>
        <p:nvSpPr>
          <p:cNvPr id="169180" name="Rectangle 169179"/>
          <p:cNvSpPr/>
          <p:nvPr/>
        </p:nvSpPr>
        <p:spPr bwMode="auto">
          <a:xfrm>
            <a:off x="20916069" y="23587075"/>
            <a:ext cx="1447574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169182" name="Rectangle 169181"/>
          <p:cNvSpPr/>
          <p:nvPr/>
        </p:nvSpPr>
        <p:spPr bwMode="auto">
          <a:xfrm>
            <a:off x="5107329" y="24974550"/>
            <a:ext cx="1771368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72110" y="876412"/>
            <a:ext cx="16352232" cy="2246769"/>
          </a:xfrm>
          <a:noFill/>
        </p:spPr>
        <p:txBody>
          <a:bodyPr wrap="none"/>
          <a:lstStyle/>
          <a:p>
            <a:r>
              <a:rPr lang="en-US" sz="80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CottonGen</a:t>
            </a:r>
            <a:r>
              <a:rPr lang="en-US" sz="6600" dirty="0">
                <a:latin typeface="Calibri" pitchFamily="34" charset="0"/>
                <a:ea typeface="Tahoma" pitchFamily="34" charset="0"/>
                <a:cs typeface="Calibri" pitchFamily="34" charset="0"/>
              </a:rPr>
              <a:t/>
            </a:r>
            <a:br>
              <a:rPr lang="en-US" sz="6600" dirty="0">
                <a:latin typeface="Calibri" pitchFamily="34" charset="0"/>
                <a:ea typeface="Tahoma" pitchFamily="34" charset="0"/>
                <a:cs typeface="Calibri" pitchFamily="34" charset="0"/>
              </a:rPr>
            </a:br>
            <a:r>
              <a:rPr lang="en-US" sz="6600" dirty="0" smtClean="0">
                <a:latin typeface="Calibri" pitchFamily="34" charset="0"/>
                <a:ea typeface="Tahoma" pitchFamily="34" charset="0"/>
                <a:cs typeface="Calibri" pitchFamily="34" charset="0"/>
              </a:rPr>
              <a:t>An </a:t>
            </a:r>
            <a:r>
              <a:rPr lang="en-US" sz="6600" dirty="0">
                <a:latin typeface="Calibri" pitchFamily="34" charset="0"/>
                <a:ea typeface="Tahoma" pitchFamily="34" charset="0"/>
                <a:cs typeface="Calibri" pitchFamily="34" charset="0"/>
              </a:rPr>
              <a:t>Online Resource for the Cotton Community</a:t>
            </a:r>
            <a:endParaRPr lang="en-US" altLang="zh-CN" sz="6600" dirty="0">
              <a:solidFill>
                <a:srgbClr val="036D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21047075" y="23230033"/>
            <a:ext cx="1855674" cy="30935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7078" tIns="43539" rIns="87078" bIns="43539" numCol="1" rtlCol="0" anchor="t" anchorCtr="0" compatLnSpc="1">
            <a:prstTxWarp prst="textNoShape">
              <a:avLst/>
            </a:prstTxWarp>
          </a:bodyPr>
          <a:lstStyle/>
          <a:p>
            <a:pPr algn="l" defTabSz="884390" eaLnBrk="1" hangingPunct="1"/>
            <a:endParaRPr lang="en-US" sz="3000" b="0"/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166" y="21120087"/>
            <a:ext cx="9117397" cy="694465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03" name="TextBox 102"/>
          <p:cNvSpPr txBox="1"/>
          <p:nvPr/>
        </p:nvSpPr>
        <p:spPr>
          <a:xfrm>
            <a:off x="23548527" y="21127263"/>
            <a:ext cx="2769856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QTL Overview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3534353" y="21118087"/>
            <a:ext cx="1163013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Maps</a:t>
            </a:r>
          </a:p>
        </p:txBody>
      </p:sp>
      <p:pic>
        <p:nvPicPr>
          <p:cNvPr id="115" name="Content Placeholder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4207" y="29111107"/>
            <a:ext cx="7589514" cy="43852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52" name="TextBox 151"/>
          <p:cNvSpPr txBox="1"/>
          <p:nvPr/>
        </p:nvSpPr>
        <p:spPr>
          <a:xfrm>
            <a:off x="21315754" y="34409459"/>
            <a:ext cx="6369296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Trait Descriptor Standard Images 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638718" y="28533168"/>
            <a:ext cx="2130427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CottonCyc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1788" y="12098018"/>
            <a:ext cx="4818047" cy="560409"/>
          </a:xfrm>
          <a:prstGeom prst="rect">
            <a:avLst/>
          </a:prstGeom>
          <a:noFill/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WWW.COTTONGEN.ORG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1128296" y="12060175"/>
            <a:ext cx="4477096" cy="560409"/>
          </a:xfrm>
          <a:prstGeom prst="rect">
            <a:avLst/>
          </a:prstGeom>
          <a:noFill/>
        </p:spPr>
        <p:txBody>
          <a:bodyPr wrap="square" lIns="87078" tIns="43539" rIns="87078" bIns="43539" rtlCol="0">
            <a:spAutoFit/>
          </a:bodyPr>
          <a:lstStyle/>
          <a:p>
            <a:r>
              <a:rPr lang="en-US" sz="3000" dirty="0"/>
              <a:t>@CottonGen_news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15" y="11986062"/>
            <a:ext cx="760264" cy="771444"/>
          </a:xfrm>
          <a:prstGeom prst="rect">
            <a:avLst/>
          </a:prstGeom>
        </p:spPr>
      </p:pic>
      <p:sp>
        <p:nvSpPr>
          <p:cNvPr id="155" name="Rectangle 154"/>
          <p:cNvSpPr/>
          <p:nvPr/>
        </p:nvSpPr>
        <p:spPr>
          <a:xfrm>
            <a:off x="1627814" y="16916400"/>
            <a:ext cx="7717161" cy="615545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Further Development </a:t>
            </a:r>
            <a:r>
              <a:rPr lang="en-US" sz="3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 in 2018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143000" y="17540224"/>
            <a:ext cx="9930384" cy="296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32" tIns="45716" rIns="91432" bIns="45716" rtlCol="0">
            <a:spAutoFit/>
          </a:bodyPr>
          <a:lstStyle/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Release </a:t>
            </a:r>
            <a:r>
              <a:rPr lang="en-US" sz="2500" b="0" dirty="0" smtClean="0"/>
              <a:t>of the </a:t>
            </a:r>
            <a:r>
              <a:rPr lang="en-US" sz="2500" b="0" dirty="0" smtClean="0"/>
              <a:t>comprehensive </a:t>
            </a:r>
            <a:r>
              <a:rPr lang="en-US" sz="2500" b="0" dirty="0"/>
              <a:t>Breeding Information Management System (BIMS</a:t>
            </a:r>
            <a:r>
              <a:rPr lang="en-US" sz="2500" b="0" dirty="0" smtClean="0"/>
              <a:t>)</a:t>
            </a:r>
            <a:endParaRPr lang="en-US" sz="2500" b="0" dirty="0"/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Release </a:t>
            </a:r>
            <a:r>
              <a:rPr lang="en-US" sz="2500" b="0" dirty="0" smtClean="0"/>
              <a:t>of </a:t>
            </a:r>
            <a:r>
              <a:rPr lang="en-US" sz="2500" b="0" dirty="0" err="1" smtClean="0"/>
              <a:t>Tripal</a:t>
            </a:r>
            <a:r>
              <a:rPr lang="en-US" sz="2500" b="0" dirty="0" smtClean="0"/>
              <a:t> </a:t>
            </a:r>
            <a:r>
              <a:rPr lang="en-US" sz="2500" b="0" dirty="0" smtClean="0"/>
              <a:t>MapViewer with </a:t>
            </a:r>
            <a:r>
              <a:rPr lang="en-US" sz="2500" b="0" dirty="0" smtClean="0"/>
              <a:t>physical/sequence </a:t>
            </a:r>
            <a:r>
              <a:rPr lang="en-US" sz="2500" b="0" dirty="0" smtClean="0"/>
              <a:t>maps 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 smtClean="0"/>
              <a:t>Current </a:t>
            </a:r>
            <a:r>
              <a:rPr lang="en-US" sz="2500" b="0" dirty="0"/>
              <a:t>with all public breeding data 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/>
              <a:t>Add the National Cotton Variety Test (NCVT) </a:t>
            </a:r>
            <a:r>
              <a:rPr lang="en-US" sz="2500" b="0" dirty="0" smtClean="0"/>
              <a:t>data</a:t>
            </a:r>
          </a:p>
          <a:p>
            <a:pPr marL="435392" indent="-435392" algn="l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sz="2500" b="0" dirty="0"/>
              <a:t>Further </a:t>
            </a:r>
            <a:r>
              <a:rPr lang="en-US" sz="2500" b="0" dirty="0" smtClean="0"/>
              <a:t>data-mining tools </a:t>
            </a:r>
            <a:r>
              <a:rPr lang="en-US" sz="2500" b="0" dirty="0"/>
              <a:t>for </a:t>
            </a:r>
            <a:r>
              <a:rPr lang="en-US" sz="2500" b="0" dirty="0" smtClean="0"/>
              <a:t>basic and </a:t>
            </a:r>
            <a:r>
              <a:rPr lang="en-US" sz="2500" b="0" dirty="0"/>
              <a:t>translational </a:t>
            </a:r>
            <a:r>
              <a:rPr lang="en-US" sz="2500" b="0" dirty="0" smtClean="0"/>
              <a:t>scientists</a:t>
            </a:r>
            <a:endParaRPr lang="en-US" sz="2500" b="0" dirty="0"/>
          </a:p>
        </p:txBody>
      </p:sp>
      <p:pic>
        <p:nvPicPr>
          <p:cNvPr id="76" name="Picture 2" descr="https://www.nrsp10.org/sites/default/files/logo-draft2_0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026" y="39342011"/>
            <a:ext cx="3204369" cy="10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1424963" y="17059275"/>
            <a:ext cx="2576596" cy="160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1322530" y="14458950"/>
            <a:ext cx="2576596" cy="15403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75" name="Rectangle 74"/>
          <p:cNvSpPr/>
          <p:nvPr/>
        </p:nvSpPr>
        <p:spPr bwMode="auto">
          <a:xfrm>
            <a:off x="11323588" y="15125900"/>
            <a:ext cx="2576596" cy="160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3418127"/>
            <a:endParaRPr lang="en-US" sz="5100"/>
          </a:p>
        </p:txBody>
      </p:sp>
      <p:sp>
        <p:nvSpPr>
          <p:cNvPr id="77" name="TextBox 76"/>
          <p:cNvSpPr txBox="1"/>
          <p:nvPr/>
        </p:nvSpPr>
        <p:spPr>
          <a:xfrm>
            <a:off x="25094091" y="38922951"/>
            <a:ext cx="2329920" cy="138498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l"/>
            <a:r>
              <a:rPr lang="en-US" sz="2800" dirty="0"/>
              <a:t>The Cotton Research</a:t>
            </a:r>
            <a:br>
              <a:rPr lang="en-US" sz="2800" dirty="0"/>
            </a:br>
            <a:r>
              <a:rPr lang="en-US" sz="2800" dirty="0"/>
              <a:t>Community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323588" y="13763625"/>
            <a:ext cx="2134179" cy="990600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Click to return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/>
              <a:t> Home Page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106400" y="13792200"/>
            <a:ext cx="650937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322530" y="13837919"/>
            <a:ext cx="2309705" cy="133042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11325225" y="14859000"/>
            <a:ext cx="2895600" cy="1400176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Links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 major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pecies &amp; species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baseline="0" dirty="0"/>
              <a:t> </a:t>
            </a:r>
            <a:r>
              <a:rPr lang="en-US" sz="2400" b="0" baseline="0" dirty="0" smtClean="0"/>
              <a:t>specific summaries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11352256" y="16411494"/>
            <a:ext cx="3534567" cy="1619312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Overview,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Download &amp; Submission,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Cotton Trait Ontology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Community Projects, etc.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3457767" y="13411202"/>
            <a:ext cx="441359" cy="340992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14220825" y="13411200"/>
            <a:ext cx="2684751" cy="1447800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14886823" y="13411200"/>
            <a:ext cx="3172577" cy="3000294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7" name="Rectangle 96"/>
          <p:cNvSpPr/>
          <p:nvPr/>
        </p:nvSpPr>
        <p:spPr bwMode="auto">
          <a:xfrm>
            <a:off x="25908000" y="14859160"/>
            <a:ext cx="3999795" cy="1730416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Function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overview, .Work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progress, Database usages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CottonGen Newsletters,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Presentations, etc. 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25943513" y="13752194"/>
            <a:ext cx="2134179" cy="990600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Membership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/>
              <a:t> Log in / Sign in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5946808" y="17795835"/>
            <a:ext cx="3999795" cy="927140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Browse or Search Data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via implemented Tools</a:t>
            </a:r>
            <a:endParaRPr kumimoji="0" lang="en-US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11357859" y="18163045"/>
            <a:ext cx="3999795" cy="1364665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Search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genes, germplasm,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markers, publications, QTLs,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sequences, traits, etc.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907999" y="16751731"/>
            <a:ext cx="3999795" cy="911520"/>
          </a:xfrm>
          <a:prstGeom prst="rect">
            <a:avLst/>
          </a:prstGeom>
          <a:solidFill>
            <a:srgbClr val="DBFFC9"/>
          </a:solidFill>
          <a:ln w="9525" cap="flat" cmpd="sng" algn="ctr">
            <a:solidFill>
              <a:srgbClr val="004E4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ICGI Home, membership, </a:t>
            </a:r>
          </a:p>
          <a:p>
            <a:pPr marL="0" marR="0" indent="0" algn="l" defTabSz="3589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/>
              <a:t> </a:t>
            </a:r>
            <a:r>
              <a:rPr lang="en-US" sz="2400" b="0" dirty="0" smtClean="0"/>
              <a:t>&amp; mailing list archives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 flipH="1">
            <a:off x="15354303" y="13411201"/>
            <a:ext cx="4088896" cy="4751844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>
            <a:off x="20357610" y="13382626"/>
            <a:ext cx="5589198" cy="4413209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21317247" y="13411200"/>
            <a:ext cx="4600633" cy="3340531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22532326" y="13411201"/>
            <a:ext cx="3385554" cy="1447799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24675574" y="13411201"/>
            <a:ext cx="1271234" cy="380999"/>
          </a:xfrm>
          <a:prstGeom prst="line">
            <a:avLst/>
          </a:prstGeom>
          <a:noFill/>
          <a:ln w="9525" cap="flat" cmpd="sng" algn="ctr">
            <a:solidFill>
              <a:srgbClr val="004C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98" y="20966607"/>
            <a:ext cx="12279140" cy="6522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" name="TextBox 137"/>
          <p:cNvSpPr txBox="1"/>
          <p:nvPr/>
        </p:nvSpPr>
        <p:spPr>
          <a:xfrm>
            <a:off x="1139298" y="27209031"/>
            <a:ext cx="5382387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Germplasm  Overview Page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1221146" y="33072521"/>
            <a:ext cx="3250566" cy="560409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lIns="87078" tIns="43539" rIns="87078" bIns="43539" rtlCol="0">
            <a:spAutoFit/>
          </a:bodyPr>
          <a:lstStyle/>
          <a:p>
            <a:r>
              <a:rPr lang="en-US" sz="3000" dirty="0"/>
              <a:t>Trait Descriptors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20403537" y="28450409"/>
            <a:ext cx="2517205" cy="549593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r>
              <a:rPr lang="en-US" sz="3000" dirty="0" smtClean="0"/>
              <a:t>Genomes </a:t>
            </a:r>
            <a:endParaRPr lang="en-US" sz="3000" dirty="0"/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839" y="34990547"/>
            <a:ext cx="8715256" cy="3210654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132" name="TextBox 131"/>
          <p:cNvSpPr txBox="1"/>
          <p:nvPr/>
        </p:nvSpPr>
        <p:spPr>
          <a:xfrm>
            <a:off x="1154562" y="20966607"/>
            <a:ext cx="4238376" cy="549593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r>
              <a:rPr lang="en-US" sz="3000" dirty="0" smtClean="0"/>
              <a:t>Cotton Trait Ontology </a:t>
            </a:r>
            <a:endParaRPr lang="en-US" sz="3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53503" y="33324878"/>
            <a:ext cx="4167936" cy="584775"/>
          </a:xfrm>
          <a:prstGeom prst="rect">
            <a:avLst/>
          </a:prstGeom>
          <a:solidFill>
            <a:srgbClr val="DDFBAD"/>
          </a:solidFill>
          <a:ln w="38100">
            <a:solidFill>
              <a:srgbClr val="004C4A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CottonGen RefTrans</a:t>
            </a:r>
            <a:endParaRPr lang="en-US" sz="3200" b="1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990675" y="11684261"/>
            <a:ext cx="15452524" cy="123482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stervorlage">
  <a:themeElements>
    <a:clrScheme name="Poster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ster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5893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35893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ster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Z:\Data\Vorlagen\CH Vorlagen\Postervorlage.pot</Template>
  <TotalTime>7117</TotalTime>
  <Words>511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宋体</vt:lpstr>
      <vt:lpstr>Arial</vt:lpstr>
      <vt:lpstr>Arial Narrow</vt:lpstr>
      <vt:lpstr>Calibri</vt:lpstr>
      <vt:lpstr>Monotype Sorts</vt:lpstr>
      <vt:lpstr>Tahoma</vt:lpstr>
      <vt:lpstr>Times New Roman</vt:lpstr>
      <vt:lpstr>Wingdings</vt:lpstr>
      <vt:lpstr>Postervorlage</vt:lpstr>
      <vt:lpstr>Dokument</vt:lpstr>
      <vt:lpstr>CottonGen An Online Resource for the Cotton Community</vt:lpstr>
    </vt:vector>
  </TitlesOfParts>
  <Company>BASF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Seed Oil Content in Transgenic Plants</dc:title>
  <dc:creator>Chris Heilsberger</dc:creator>
  <cp:lastModifiedBy>Horticulture</cp:lastModifiedBy>
  <cp:revision>459</cp:revision>
  <cp:lastPrinted>2017-12-19T21:03:29Z</cp:lastPrinted>
  <dcterms:created xsi:type="dcterms:W3CDTF">2002-01-18T13:46:42Z</dcterms:created>
  <dcterms:modified xsi:type="dcterms:W3CDTF">2017-12-19T21:07:03Z</dcterms:modified>
</cp:coreProperties>
</file>