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81" r:id="rId2"/>
    <p:sldId id="263" r:id="rId3"/>
    <p:sldId id="287" r:id="rId4"/>
    <p:sldId id="299" r:id="rId5"/>
    <p:sldId id="289" r:id="rId6"/>
    <p:sldId id="282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0" r:id="rId15"/>
    <p:sldId id="264" r:id="rId16"/>
    <p:sldId id="284" r:id="rId17"/>
    <p:sldId id="285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rie" initials="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790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1BB4-DB52-4059-A58E-18EC3C50A202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4127-E82E-420F-93D6-4EBA0EA71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Databases</a:t>
            </a:r>
            <a:r>
              <a:rPr lang="en-US" b="1" baseline="0" dirty="0" smtClean="0"/>
              <a:t> using Tripal</a:t>
            </a:r>
            <a:r>
              <a:rPr lang="en-US" baseline="0" dirty="0" smtClean="0"/>
              <a:t>: GDR, Citrus, Cacao, </a:t>
            </a:r>
            <a:r>
              <a:rPr lang="en-US" baseline="0" dirty="0" err="1" smtClean="0"/>
              <a:t>Vaccinium</a:t>
            </a:r>
            <a:r>
              <a:rPr lang="en-US" baseline="0" dirty="0" smtClean="0"/>
              <a:t> and the Cool Season Food Legume, </a:t>
            </a:r>
          </a:p>
          <a:p>
            <a:r>
              <a:rPr lang="en-US" b="1" baseline="0" dirty="0" smtClean="0"/>
              <a:t>Chado</a:t>
            </a:r>
            <a:r>
              <a:rPr lang="en-US" baseline="0" dirty="0" smtClean="0"/>
              <a:t>: </a:t>
            </a:r>
          </a:p>
          <a:p>
            <a:r>
              <a:rPr lang="en-US" sz="1400" dirty="0" smtClean="0"/>
              <a:t>- A relational database schema that underlies many GMOD installations</a:t>
            </a:r>
          </a:p>
          <a:p>
            <a:r>
              <a:rPr lang="en-US" sz="1200" dirty="0" smtClean="0"/>
              <a:t>- Representing many of the general classes of data frequently encountered in modern biology</a:t>
            </a:r>
          </a:p>
          <a:p>
            <a:r>
              <a:rPr lang="en-US" sz="1200" dirty="0" smtClean="0"/>
              <a:t>- Designed to handle complex representations of biological knowledge </a:t>
            </a:r>
          </a:p>
          <a:p>
            <a:r>
              <a:rPr lang="en-US" sz="1200" dirty="0" smtClean="0"/>
              <a:t>- One of the most sophisticated relational schemas currently available in molecular biology</a:t>
            </a:r>
          </a:p>
          <a:p>
            <a:pPr>
              <a:buFontTx/>
              <a:buChar char="-"/>
            </a:pP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</a:rPr>
              <a:t>disadv</a:t>
            </a:r>
            <a:r>
              <a:rPr lang="en-US" sz="1200" baseline="0" dirty="0" smtClean="0">
                <a:solidFill>
                  <a:schemeClr val="tx1"/>
                </a:solidFill>
              </a:rPr>
              <a:t>: </a:t>
            </a:r>
            <a:r>
              <a:rPr lang="en-US" sz="1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New user must spend some time becoming familiar with its fundamentals</a:t>
            </a:r>
            <a:endParaRPr lang="en-US" sz="1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Drupal</a:t>
            </a:r>
            <a:r>
              <a:rPr lang="en-US" sz="1200" b="1" dirty="0" smtClean="0"/>
              <a:t>:</a:t>
            </a:r>
            <a:endParaRPr lang="en-US" baseline="0" dirty="0" smtClean="0"/>
          </a:p>
          <a:p>
            <a:r>
              <a:rPr lang="en-US" dirty="0" smtClean="0"/>
              <a:t>- A publishing platform with thousands of free designs and plug-ins for rapid site assembly</a:t>
            </a:r>
            <a:endParaRPr lang="en-US" sz="1000" dirty="0" smtClean="0"/>
          </a:p>
          <a:p>
            <a:r>
              <a:rPr lang="en-US" dirty="0" smtClean="0"/>
              <a:t>- A well-documented, flexible, limitless scalable Application Programming Interface</a:t>
            </a:r>
            <a:endParaRPr lang="en-US" sz="1000" dirty="0" smtClean="0"/>
          </a:p>
          <a:p>
            <a:r>
              <a:rPr lang="en-US" dirty="0" smtClean="0"/>
              <a:t>- Easy to create and manage user’s own website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8B4F7-EDA2-43C7-AA85-7694E92CC0A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0A4161-3C7E-49DE-858B-F91D07719062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AD439EC-9570-4AC0-AC07-A91986ABBC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mod.org/wiki/Trip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8153400" cy="2819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CottonGen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chemeClr val="bg2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Development of an integrated Genomics, Genetics and Breeding  Database for the Cotton Research Community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6576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Jing Yu</a:t>
            </a:r>
            <a:r>
              <a:rPr lang="en-US" sz="2200" b="1" i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Sook Jung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Chun-Huai Cheng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Stephen Ficklin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Taein Lee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Ping Zheng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Don Jones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Richard Percy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Dorrie Main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6482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Washington State University, 2. Cotton Incorporated, 3. USDA-ARS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5614591"/>
            <a:ext cx="5839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2012 ICGI Conference Raleigh, North Carolina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Gene/Sequence Search cont.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391400" y="60960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" y="1143000"/>
            <a:ext cx="8152448" cy="537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7297"/>
            <a:ext cx="7723823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376746" y="20574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" y="1707979"/>
            <a:ext cx="7998143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Gene/Sequence Search cont.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391400" y="60960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7297"/>
            <a:ext cx="7723823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2971800" y="2082018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346633" cy="506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2095500" y="24384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2" y="1714500"/>
            <a:ext cx="7736681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2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Marker Search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7809548" cy="331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895273" cy="371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5343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" y="1371600"/>
            <a:ext cx="8101013" cy="36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Trait Search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512118" cy="182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998143" cy="383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083868" cy="34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0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510" y="2699825"/>
            <a:ext cx="4419600" cy="127046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Search Sites for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err="1" smtClean="0">
                <a:solidFill>
                  <a:srgbClr val="002060"/>
                </a:solidFill>
              </a:rPr>
              <a:t>Germplasm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Mapped sequences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6386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" y="2667000"/>
            <a:ext cx="19716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" y="4573905"/>
            <a:ext cx="28479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78" y="5235013"/>
            <a:ext cx="4860608" cy="88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72687"/>
            <a:ext cx="3814763" cy="84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47" y="4175283"/>
            <a:ext cx="4294823" cy="79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8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324600" cy="8631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Implemented Tools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1"/>
            <a:ext cx="1690906" cy="22098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6" y="2957733"/>
            <a:ext cx="6158256" cy="35896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514600" y="838200"/>
            <a:ext cx="128493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42736" y="1572064"/>
            <a:ext cx="642465" cy="1371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0" y="1219201"/>
            <a:ext cx="5023846" cy="3505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it-IT" sz="3300" dirty="0" smtClean="0">
                <a:latin typeface="+mj-lt"/>
              </a:rPr>
              <a:t>Finish transferring CottonDB and CMD data to CottonGen</a:t>
            </a:r>
          </a:p>
          <a:p>
            <a:endParaRPr lang="it-IT" sz="3300" dirty="0" smtClean="0">
              <a:latin typeface="+mj-lt"/>
            </a:endParaRPr>
          </a:p>
          <a:p>
            <a:r>
              <a:rPr lang="it-IT" sz="3300" dirty="0" smtClean="0">
                <a:latin typeface="+mj-lt"/>
              </a:rPr>
              <a:t>Implement and develop new Drupal interfaces to browse, query and download data according to user requirements</a:t>
            </a:r>
            <a:br>
              <a:rPr lang="it-IT" sz="3300" dirty="0" smtClean="0">
                <a:latin typeface="+mj-lt"/>
              </a:rPr>
            </a:br>
            <a:endParaRPr lang="it-IT" sz="3300" dirty="0" smtClean="0">
              <a:latin typeface="+mj-lt"/>
            </a:endParaRPr>
          </a:p>
          <a:p>
            <a:r>
              <a:rPr lang="it-IT" sz="3300" dirty="0" smtClean="0">
                <a:latin typeface="+mj-lt"/>
              </a:rPr>
              <a:t>Add annotated genome sequence, transcriptome, genotype and phenotype data</a:t>
            </a:r>
            <a:br>
              <a:rPr lang="it-IT" sz="3300" dirty="0" smtClean="0">
                <a:latin typeface="+mj-lt"/>
              </a:rPr>
            </a:br>
            <a:endParaRPr lang="it-IT" sz="3300" dirty="0" smtClean="0">
              <a:latin typeface="+mj-lt"/>
            </a:endParaRPr>
          </a:p>
          <a:p>
            <a:r>
              <a:rPr lang="it-IT" sz="3300" dirty="0" smtClean="0">
                <a:latin typeface="+mj-lt"/>
              </a:rPr>
              <a:t>Develop genome annotation community annotation tool</a:t>
            </a:r>
            <a:endParaRPr lang="en-US" sz="3300" dirty="0" smtClean="0">
              <a:latin typeface="+mj-lt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320"/>
            <a:ext cx="8305800" cy="4526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Cotton Incorporated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USDA ARS</a:t>
            </a:r>
          </a:p>
          <a:p>
            <a:endParaRPr lang="en-US" sz="2000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 Bayer </a:t>
            </a:r>
            <a:r>
              <a:rPr lang="en-US" dirty="0" err="1">
                <a:latin typeface="+mj-lt"/>
              </a:rPr>
              <a:t>CropScience</a:t>
            </a:r>
            <a:r>
              <a:rPr lang="en-US" dirty="0">
                <a:latin typeface="+mj-lt"/>
              </a:rPr>
              <a:t>, Dow/</a:t>
            </a:r>
            <a:r>
              <a:rPr lang="en-US" dirty="0" err="1">
                <a:latin typeface="+mj-lt"/>
              </a:rPr>
              <a:t>Phytogen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Monsanto,  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    Association of </a:t>
            </a:r>
            <a:r>
              <a:rPr lang="en-US" dirty="0">
                <a:latin typeface="+mj-lt"/>
              </a:rPr>
              <a:t>Agricultural Experiment Station </a:t>
            </a:r>
            <a:r>
              <a:rPr lang="en-US" dirty="0" smtClean="0">
                <a:latin typeface="+mj-lt"/>
              </a:rPr>
              <a:t>Directors</a:t>
            </a:r>
            <a:br>
              <a:rPr lang="en-US" dirty="0" smtClean="0">
                <a:latin typeface="+mj-lt"/>
              </a:rPr>
            </a:br>
            <a:endParaRPr lang="en-US" sz="1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USDA Specialty Crop Research Initiative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(funding </a:t>
            </a:r>
            <a:r>
              <a:rPr lang="en-US" dirty="0" err="1" smtClean="0">
                <a:latin typeface="+mj-lt"/>
              </a:rPr>
              <a:t>Tripal</a:t>
            </a:r>
            <a:r>
              <a:rPr lang="en-US" dirty="0" smtClean="0">
                <a:latin typeface="+mj-lt"/>
              </a:rPr>
              <a:t>  Development)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Community of international cotton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researchers</a:t>
            </a:r>
          </a:p>
          <a:p>
            <a:endParaRPr lang="en-US" sz="16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Washington State University, Texas A&amp;M,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Clemson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2296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THANKS FOR YOUR ATTENTION!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3657600"/>
            <a:ext cx="6934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sz="9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4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Topics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5438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is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Infrastructure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Genome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is </a:t>
            </a:r>
            <a:r>
              <a:rPr lang="en-US" sz="4400" b="1" dirty="0" err="1" smtClean="0"/>
              <a:t>CottonGen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new cotton community database to further enable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basic, translational and applied cotton research.</a:t>
            </a: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Built using the new open-source Tripal database infrastructure used by several other databases</a:t>
            </a: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Consolidate  and expand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CottonDB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CMD to include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transcriptome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genome sequence and breeding data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CottonDB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still available for easy transition</a:t>
            </a: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CottonGen</a:t>
            </a:r>
            <a:r>
              <a:rPr lang="en-US" sz="4400" b="1" dirty="0" smtClean="0"/>
              <a:t> Structure</a:t>
            </a:r>
            <a:endParaRPr lang="en-US" sz="4400" b="1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71600" y="4800600"/>
            <a:ext cx="6248400" cy="1216025"/>
            <a:chOff x="1371600" y="4724400"/>
            <a:chExt cx="6248400" cy="1216025"/>
          </a:xfrm>
        </p:grpSpPr>
        <p:sp>
          <p:nvSpPr>
            <p:cNvPr id="5" name="Rectangle 104"/>
            <p:cNvSpPr>
              <a:spLocks noChangeArrowheads="1"/>
            </p:cNvSpPr>
            <p:nvPr/>
          </p:nvSpPr>
          <p:spPr bwMode="auto">
            <a:xfrm>
              <a:off x="1371600" y="5486400"/>
              <a:ext cx="624840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>
                  <a:latin typeface="+mj-lt"/>
                </a:rPr>
                <a:t>Generic Database schema</a:t>
              </a:r>
            </a:p>
          </p:txBody>
        </p:sp>
        <p:sp>
          <p:nvSpPr>
            <p:cNvPr id="6" name="AutoShape 105" descr="Tripal">
              <a:hlinkClick r:id="rId3"/>
            </p:cNvPr>
            <p:cNvSpPr>
              <a:spLocks noChangeAspect="1" noChangeArrowheads="1"/>
            </p:cNvSpPr>
            <p:nvPr/>
          </p:nvSpPr>
          <p:spPr bwMode="auto">
            <a:xfrm>
              <a:off x="3200400" y="4724400"/>
              <a:ext cx="2512762" cy="76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Chado</a:t>
              </a:r>
              <a:endPara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19200" y="1676400"/>
            <a:ext cx="6732588" cy="1486019"/>
            <a:chOff x="1295400" y="1600200"/>
            <a:chExt cx="6732588" cy="1486019"/>
          </a:xfrm>
        </p:grpSpPr>
        <p:sp>
          <p:nvSpPr>
            <p:cNvPr id="8" name="Text Box 108"/>
            <p:cNvSpPr txBox="1">
              <a:spLocks noChangeArrowheads="1"/>
            </p:cNvSpPr>
            <p:nvPr/>
          </p:nvSpPr>
          <p:spPr bwMode="auto">
            <a:xfrm>
              <a:off x="1295400" y="2286000"/>
              <a:ext cx="6732588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>
                  <a:latin typeface="+mj-lt"/>
                  <a:cs typeface="Calibri" pitchFamily="34" charset="0"/>
                </a:rPr>
                <a:t>Content Management System</a:t>
              </a:r>
            </a:p>
            <a:p>
              <a:endParaRPr lang="en-US" dirty="0"/>
            </a:p>
          </p:txBody>
        </p:sp>
        <p:pic>
          <p:nvPicPr>
            <p:cNvPr id="9" name="Picture 117" descr="drupal-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800" y="1600200"/>
              <a:ext cx="2192338" cy="611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219200" y="2895600"/>
            <a:ext cx="6553200" cy="1828800"/>
            <a:chOff x="1219200" y="2895600"/>
            <a:chExt cx="6553200" cy="1828800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19200" y="3276600"/>
              <a:ext cx="6553200" cy="1447800"/>
              <a:chOff x="1219200" y="3276600"/>
              <a:chExt cx="6553200" cy="1447800"/>
            </a:xfrm>
          </p:grpSpPr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219200" y="3276600"/>
                <a:ext cx="6553200" cy="1209020"/>
                <a:chOff x="1219200" y="3276600"/>
                <a:chExt cx="6553200" cy="1209020"/>
              </a:xfrm>
            </p:grpSpPr>
            <p:pic>
              <p:nvPicPr>
                <p:cNvPr id="15" name="Picture 106" descr="200px-TripalLogo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41142" y="3276600"/>
                  <a:ext cx="1534121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1219200" y="3962400"/>
                  <a:ext cx="65532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Drupal modules as web front-end for Chado</a:t>
                  </a:r>
                </a:p>
              </p:txBody>
            </p:sp>
          </p:grpSp>
          <p:sp>
            <p:nvSpPr>
              <p:cNvPr id="14" name="Line 118"/>
              <p:cNvSpPr>
                <a:spLocks noChangeShapeType="1"/>
              </p:cNvSpPr>
              <p:nvPr/>
            </p:nvSpPr>
            <p:spPr bwMode="auto">
              <a:xfrm flipV="1">
                <a:off x="4495800" y="44196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Line 119"/>
            <p:cNvSpPr>
              <a:spLocks noChangeShapeType="1"/>
            </p:cNvSpPr>
            <p:nvPr/>
          </p:nvSpPr>
          <p:spPr bwMode="auto">
            <a:xfrm flipV="1">
              <a:off x="4495800" y="2895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 descr="Gmod-gea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19" y="4821715"/>
            <a:ext cx="992364" cy="7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0" y="1111401"/>
            <a:ext cx="4389120" cy="4222599"/>
            <a:chOff x="2286000" y="1111401"/>
            <a:chExt cx="4389120" cy="4222599"/>
          </a:xfrm>
        </p:grpSpPr>
        <p:grpSp>
          <p:nvGrpSpPr>
            <p:cNvPr id="5122" name="Group 14"/>
            <p:cNvGrpSpPr>
              <a:grpSpLocks/>
            </p:cNvGrpSpPr>
            <p:nvPr/>
          </p:nvGrpSpPr>
          <p:grpSpPr bwMode="auto">
            <a:xfrm>
              <a:off x="2286000" y="1111401"/>
              <a:ext cx="4389120" cy="4222599"/>
              <a:chOff x="2445908" y="1153857"/>
              <a:chExt cx="4876800" cy="4937758"/>
            </a:xfrm>
          </p:grpSpPr>
          <p:pic>
            <p:nvPicPr>
              <p:cNvPr id="5127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5908" y="1153857"/>
                <a:ext cx="4876800" cy="4937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5009852" y="2454325"/>
                <a:ext cx="1239043" cy="382513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Genetics 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287045" y="4714720"/>
                <a:ext cx="1243013" cy="32220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Breeding 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5629375" y="3752286"/>
                <a:ext cx="1524000" cy="36822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 err="1">
                    <a:solidFill>
                      <a:srgbClr val="002060"/>
                    </a:solidFill>
                  </a:rPr>
                  <a:t>Germplasm</a:t>
                </a:r>
                <a:r>
                  <a:rPr lang="en-US" sz="1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004708" y="3775299"/>
                <a:ext cx="1179512" cy="322201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Diversity </a:t>
                </a:r>
              </a:p>
            </p:txBody>
          </p:sp>
          <p:sp>
            <p:nvSpPr>
              <p:cNvPr id="2" name="Rectangle 1"/>
              <p:cNvSpPr/>
              <p:nvPr/>
            </p:nvSpPr>
            <p:spPr bwMode="auto">
              <a:xfrm>
                <a:off x="3343375" y="2507111"/>
                <a:ext cx="1350716" cy="330136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Genomics 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91587" y="2842736"/>
              <a:ext cx="1170148" cy="738664"/>
            </a:xfrm>
            <a:prstGeom prst="rect">
              <a:avLst/>
            </a:prstGeom>
          </p:spPr>
          <p:style>
            <a:lnRef idx="0">
              <a:schemeClr val="accent2"/>
            </a:lnRef>
            <a:fillRef idx="1003">
              <a:schemeClr val="dk1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Integrated Data &amp; Tools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7350" y="152400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299" y="2557789"/>
            <a:ext cx="216217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C000"/>
                </a:solidFill>
              </a:rPr>
              <a:t>Basic </a:t>
            </a:r>
            <a:r>
              <a:rPr lang="en-US" sz="2000" b="1" dirty="0" smtClean="0">
                <a:solidFill>
                  <a:srgbClr val="FFC000"/>
                </a:solidFill>
              </a:rPr>
              <a:t>Science</a:t>
            </a:r>
          </a:p>
          <a:p>
            <a:pPr>
              <a:defRPr/>
            </a:pPr>
            <a:endParaRPr lang="en-US" sz="800" b="1" dirty="0" smtClean="0">
              <a:solidFill>
                <a:srgbClr val="A5002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Structure and evolution of genome, gene function, genetic variability, mechanism underlying traits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7111" y="2667593"/>
            <a:ext cx="2352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C000"/>
                </a:solidFill>
              </a:rPr>
              <a:t>Translational Science</a:t>
            </a:r>
            <a:br>
              <a:rPr lang="en-US" sz="2000" b="1" dirty="0" smtClean="0">
                <a:solidFill>
                  <a:srgbClr val="FFC000"/>
                </a:solidFill>
              </a:rPr>
            </a:br>
            <a:endParaRPr lang="en-US" sz="8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QTL /marker discovery,</a:t>
            </a: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genetic mapping,</a:t>
            </a: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Breeding values 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95400" y="5715000"/>
            <a:ext cx="6856413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Applied Science</a:t>
            </a:r>
            <a:br>
              <a:rPr lang="en-US" sz="2000" b="1" dirty="0" smtClean="0">
                <a:solidFill>
                  <a:srgbClr val="FFC000"/>
                </a:solidFill>
              </a:rPr>
            </a:br>
            <a:endParaRPr lang="en-US" sz="1000" b="1" dirty="0" smtClean="0">
              <a:solidFill>
                <a:srgbClr val="FFC000"/>
              </a:solidFill>
            </a:endParaRPr>
          </a:p>
          <a:p>
            <a:pPr lvl="0" algn="ctr"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Utilization of DNA information in breeding decisions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sz="2000" b="1" dirty="0">
              <a:solidFill>
                <a:srgbClr val="A5002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8750" y="3048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b="1" dirty="0" smtClean="0"/>
              <a:t>Integrated Data Facilitates Discovery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382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5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CottonGen</a:t>
            </a:r>
            <a:r>
              <a:rPr lang="en-US" dirty="0" smtClean="0"/>
              <a:t> Homepage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7052"/>
            <a:ext cx="8375333" cy="503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8573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1914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18573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2438400"/>
            <a:ext cx="1895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33637"/>
            <a:ext cx="18954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11949"/>
            <a:ext cx="1895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ne-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932" y="1600200"/>
            <a:ext cx="8458200" cy="4803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Gene/Sequence Search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6" y="1487656"/>
            <a:ext cx="8135303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981200" y="34290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Gene/Sequence Page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" y="1828800"/>
            <a:ext cx="7963853" cy="258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848600" y="25908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6" y="1904999"/>
            <a:ext cx="8032433" cy="36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04322"/>
            <a:ext cx="5614988" cy="15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2" y="3581399"/>
            <a:ext cx="7963853" cy="258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7543800" y="25908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167588" y="51054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3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Species Page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5645"/>
            <a:ext cx="7980998" cy="23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998143" cy="395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980998" cy="388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2" y="3201463"/>
            <a:ext cx="8083868" cy="34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Y-1">
      <a:majorFont>
        <a:latin typeface="Calibri"/>
        <a:ea typeface=""/>
        <a:cs typeface=""/>
      </a:majorFont>
      <a:minorFont>
        <a:latin typeface="Catri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3292</TotalTime>
  <Words>323</Words>
  <Application>Microsoft Office PowerPoint</Application>
  <PresentationFormat>On-screen Show (4:3)</PresentationFormat>
  <Paragraphs>91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PowerPoint Presentation</vt:lpstr>
      <vt:lpstr>Topics</vt:lpstr>
      <vt:lpstr>What is CottonGen?</vt:lpstr>
      <vt:lpstr>CottonGen Structure</vt:lpstr>
      <vt:lpstr>PowerPoint Presentation</vt:lpstr>
      <vt:lpstr>CottonGen Homepage</vt:lpstr>
      <vt:lpstr>Gene/Sequence Search</vt:lpstr>
      <vt:lpstr>Gene/Sequence Page</vt:lpstr>
      <vt:lpstr>Species Page</vt:lpstr>
      <vt:lpstr>Gene/Sequence Search cont.</vt:lpstr>
      <vt:lpstr>Gene/Sequence Search cont.</vt:lpstr>
      <vt:lpstr>Marker Search</vt:lpstr>
      <vt:lpstr>Trait Search</vt:lpstr>
      <vt:lpstr>Search Sites for Germplasm Mapped sequences</vt:lpstr>
      <vt:lpstr>Implemented Tools</vt:lpstr>
      <vt:lpstr>Future Work</vt:lpstr>
      <vt:lpstr>Acknowledgements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jing</dc:creator>
  <cp:lastModifiedBy>allinone</cp:lastModifiedBy>
  <cp:revision>152</cp:revision>
  <dcterms:created xsi:type="dcterms:W3CDTF">2011-12-22T16:19:02Z</dcterms:created>
  <dcterms:modified xsi:type="dcterms:W3CDTF">2013-01-09T15:21:59Z</dcterms:modified>
</cp:coreProperties>
</file>